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tiff" ContentType="image/tif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68" r:id="rId3"/>
    <p:sldId id="272" r:id="rId4"/>
    <p:sldId id="273" r:id="rId5"/>
    <p:sldId id="274" r:id="rId6"/>
    <p:sldId id="27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1992" y="-11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1st International Workshop on High-Order CFD Methods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17EA4DB9-AAAD-4BAD-B4EA-E3E9D72D40AF}" type="presOf" srcId="{44BB9602-8FE4-4989-B4DF-CD771081C20B}" destId="{FD0A06F3-DE26-4B72-9CAB-D1AE5BBBD923}" srcOrd="0" destOrd="0" presId="urn:microsoft.com/office/officeart/2005/8/layout/vList5"/>
    <dgm:cxn modelId="{432BAB08-421B-4D7B-9B35-1B44412AC0B7}" type="presOf" srcId="{5A9FC780-2C16-49C0-8A67-B7385C6AC54B}" destId="{03F2CBE3-E39B-4854-B31E-4DE1E9FA8A25}" srcOrd="0" destOrd="0" presId="urn:microsoft.com/office/officeart/2005/8/layout/vList5"/>
    <dgm:cxn modelId="{C7B1E6B7-CF8F-49A7-9498-9989FF697B25}" type="presParOf" srcId="{03F2CBE3-E39B-4854-B31E-4DE1E9FA8A25}" destId="{FD60EDD0-9A78-49DB-9862-82FEF4A16812}" srcOrd="0" destOrd="0" presId="urn:microsoft.com/office/officeart/2005/8/layout/vList5"/>
    <dgm:cxn modelId="{836879A8-8D38-41C9-BA84-6D7458A47762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C1.5  Radial expansion wave 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178A35-5EB2-4B59-B02F-4B9B56AAC5E2}" type="presOf" srcId="{44BB9602-8FE4-4989-B4DF-CD771081C20B}" destId="{FD0A06F3-DE26-4B72-9CAB-D1AE5BBBD923}" srcOrd="0" destOrd="0" presId="urn:microsoft.com/office/officeart/2005/8/layout/vList5"/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89541D5F-F1E0-4AEB-93EE-8360DC027E2E}" type="presOf" srcId="{5A9FC780-2C16-49C0-8A67-B7385C6AC54B}" destId="{03F2CBE3-E39B-4854-B31E-4DE1E9FA8A25}" srcOrd="0" destOrd="0" presId="urn:microsoft.com/office/officeart/2005/8/layout/vList5"/>
    <dgm:cxn modelId="{110BD6EC-F4A3-4B88-B9E4-E28B0187C533}" type="presParOf" srcId="{03F2CBE3-E39B-4854-B31E-4DE1E9FA8A25}" destId="{FD60EDD0-9A78-49DB-9862-82FEF4A16812}" srcOrd="0" destOrd="0" presId="urn:microsoft.com/office/officeart/2005/8/layout/vList5"/>
    <dgm:cxn modelId="{EEB02CD0-C9B7-42B4-BF04-6631A2E79C0E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C1.5  Radial expansion wave 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F4BE6C-BE02-4B1A-9C3E-521B1E2840E2}" type="presOf" srcId="{5A9FC780-2C16-49C0-8A67-B7385C6AC54B}" destId="{03F2CBE3-E39B-4854-B31E-4DE1E9FA8A25}" srcOrd="0" destOrd="0" presId="urn:microsoft.com/office/officeart/2005/8/layout/vList5"/>
    <dgm:cxn modelId="{3889F41B-4BEC-40BD-AD77-B6D58A30741E}" type="presOf" srcId="{44BB9602-8FE4-4989-B4DF-CD771081C20B}" destId="{FD0A06F3-DE26-4B72-9CAB-D1AE5BBBD923}" srcOrd="0" destOrd="0" presId="urn:microsoft.com/office/officeart/2005/8/layout/vList5"/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C1A1E88F-1194-4E10-BAEF-EC9A5E5B1239}" type="presParOf" srcId="{03F2CBE3-E39B-4854-B31E-4DE1E9FA8A25}" destId="{FD60EDD0-9A78-49DB-9862-82FEF4A16812}" srcOrd="0" destOrd="0" presId="urn:microsoft.com/office/officeart/2005/8/layout/vList5"/>
    <dgm:cxn modelId="{D3295B06-6AFA-4183-8CC8-19E6D41E58CF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C1.5  Radial expansion wave 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514C7F21-3314-461C-8B04-AA697E746C50}" type="presOf" srcId="{5A9FC780-2C16-49C0-8A67-B7385C6AC54B}" destId="{03F2CBE3-E39B-4854-B31E-4DE1E9FA8A25}" srcOrd="0" destOrd="0" presId="urn:microsoft.com/office/officeart/2005/8/layout/vList5"/>
    <dgm:cxn modelId="{DB796931-C1D9-4F2E-B2D8-6CEC919366A3}" type="presOf" srcId="{44BB9602-8FE4-4989-B4DF-CD771081C20B}" destId="{FD0A06F3-DE26-4B72-9CAB-D1AE5BBBD923}" srcOrd="0" destOrd="0" presId="urn:microsoft.com/office/officeart/2005/8/layout/vList5"/>
    <dgm:cxn modelId="{B96527E8-5600-4437-A61D-19FBA6EF1BA5}" type="presParOf" srcId="{03F2CBE3-E39B-4854-B31E-4DE1E9FA8A25}" destId="{FD60EDD0-9A78-49DB-9862-82FEF4A16812}" srcOrd="0" destOrd="0" presId="urn:microsoft.com/office/officeart/2005/8/layout/vList5"/>
    <dgm:cxn modelId="{C7DA168B-B86C-4032-B972-EB8F1C5E22B2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C1.5  Radial expansion wave 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2B90C2-5A6A-4858-83EF-B3E228BD750B}" type="presOf" srcId="{44BB9602-8FE4-4989-B4DF-CD771081C20B}" destId="{FD0A06F3-DE26-4B72-9CAB-D1AE5BBBD923}" srcOrd="0" destOrd="0" presId="urn:microsoft.com/office/officeart/2005/8/layout/vList5"/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19097BB0-3240-400C-B3D9-2F14FF9D87D0}" type="presOf" srcId="{5A9FC780-2C16-49C0-8A67-B7385C6AC54B}" destId="{03F2CBE3-E39B-4854-B31E-4DE1E9FA8A25}" srcOrd="0" destOrd="0" presId="urn:microsoft.com/office/officeart/2005/8/layout/vList5"/>
    <dgm:cxn modelId="{C10DA52D-C416-4353-BE48-56651343DBF7}" type="presParOf" srcId="{03F2CBE3-E39B-4854-B31E-4DE1E9FA8A25}" destId="{FD60EDD0-9A78-49DB-9862-82FEF4A16812}" srcOrd="0" destOrd="0" presId="urn:microsoft.com/office/officeart/2005/8/layout/vList5"/>
    <dgm:cxn modelId="{E348D6F3-2BEB-49F5-8947-10B904D87263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A9FC780-2C16-49C0-8A67-B7385C6AC5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B9602-8FE4-4989-B4DF-CD771081C20B}">
      <dgm:prSet custT="1"/>
      <dgm:spPr/>
      <dgm:t>
        <a:bodyPr/>
        <a:lstStyle/>
        <a:p>
          <a:pPr rtl="0"/>
          <a:r>
            <a:rPr lang="en-US" sz="1800" dirty="0" smtClean="0"/>
            <a:t>C1.5  Radial expansion wave </a:t>
          </a:r>
          <a:endParaRPr lang="en-US" sz="1800" dirty="0"/>
        </a:p>
      </dgm:t>
    </dgm:pt>
    <dgm:pt modelId="{4D803419-F8A6-4ABF-BABC-CFB08CACBD99}" type="parTrans" cxnId="{B01A5CDC-406B-4123-BF4D-68887B3BE438}">
      <dgm:prSet/>
      <dgm:spPr/>
      <dgm:t>
        <a:bodyPr/>
        <a:lstStyle/>
        <a:p>
          <a:endParaRPr lang="en-US"/>
        </a:p>
      </dgm:t>
    </dgm:pt>
    <dgm:pt modelId="{80E8B3FA-22E2-4A9B-86E5-2C14F25FA5E0}" type="sibTrans" cxnId="{B01A5CDC-406B-4123-BF4D-68887B3BE438}">
      <dgm:prSet/>
      <dgm:spPr/>
      <dgm:t>
        <a:bodyPr/>
        <a:lstStyle/>
        <a:p>
          <a:endParaRPr lang="en-US"/>
        </a:p>
      </dgm:t>
    </dgm:pt>
    <dgm:pt modelId="{03F2CBE3-E39B-4854-B31E-4DE1E9FA8A25}" type="pres">
      <dgm:prSet presAssocID="{5A9FC780-2C16-49C0-8A67-B7385C6AC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0EDD0-9A78-49DB-9862-82FEF4A16812}" type="pres">
      <dgm:prSet presAssocID="{44BB9602-8FE4-4989-B4DF-CD771081C20B}" presName="linNode" presStyleCnt="0"/>
      <dgm:spPr/>
    </dgm:pt>
    <dgm:pt modelId="{FD0A06F3-DE26-4B72-9CAB-D1AE5BBBD923}" type="pres">
      <dgm:prSet presAssocID="{44BB9602-8FE4-4989-B4DF-CD771081C20B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74BEB1-2B90-45C1-9EAA-FA60D068371A}" type="presOf" srcId="{44BB9602-8FE4-4989-B4DF-CD771081C20B}" destId="{FD0A06F3-DE26-4B72-9CAB-D1AE5BBBD923}" srcOrd="0" destOrd="0" presId="urn:microsoft.com/office/officeart/2005/8/layout/vList5"/>
    <dgm:cxn modelId="{E7D3A7D4-9697-4E93-A376-A711ED306D91}" type="presOf" srcId="{5A9FC780-2C16-49C0-8A67-B7385C6AC54B}" destId="{03F2CBE3-E39B-4854-B31E-4DE1E9FA8A25}" srcOrd="0" destOrd="0" presId="urn:microsoft.com/office/officeart/2005/8/layout/vList5"/>
    <dgm:cxn modelId="{B01A5CDC-406B-4123-BF4D-68887B3BE438}" srcId="{5A9FC780-2C16-49C0-8A67-B7385C6AC54B}" destId="{44BB9602-8FE4-4989-B4DF-CD771081C20B}" srcOrd="0" destOrd="0" parTransId="{4D803419-F8A6-4ABF-BABC-CFB08CACBD99}" sibTransId="{80E8B3FA-22E2-4A9B-86E5-2C14F25FA5E0}"/>
    <dgm:cxn modelId="{5D705437-21A6-4DE6-80C0-3049BC008EB7}" type="presParOf" srcId="{03F2CBE3-E39B-4854-B31E-4DE1E9FA8A25}" destId="{FD60EDD0-9A78-49DB-9862-82FEF4A16812}" srcOrd="0" destOrd="0" presId="urn:microsoft.com/office/officeart/2005/8/layout/vList5"/>
    <dgm:cxn modelId="{BC075196-CCF2-4253-B525-028630A02D80}" type="presParOf" srcId="{FD60EDD0-9A78-49DB-9862-82FEF4A16812}" destId="{FD0A06F3-DE26-4B72-9CAB-D1AE5BBBD9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1st International Workshop on High-Order CFD Methods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C1.5  Radial expansion wave 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C1.5  Radial expansion wave 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C1.5  Radial expansion wave 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C1.5  Radial expansion wave 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0A06F3-DE26-4B72-9CAB-D1AE5BBBD923}">
      <dsp:nvSpPr>
        <dsp:cNvPr id="0" name=""/>
        <dsp:cNvSpPr/>
      </dsp:nvSpPr>
      <dsp:spPr>
        <a:xfrm>
          <a:off x="4461" y="156"/>
          <a:ext cx="9135077" cy="320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C1.5  Radial expansion wave </a:t>
          </a:r>
          <a:endParaRPr lang="en-US" sz="1800" kern="1200" dirty="0"/>
        </a:p>
      </dsp:txBody>
      <dsp:txXfrm>
        <a:off x="4461" y="156"/>
        <a:ext cx="9135077" cy="320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43164-6D87-4063-8704-92E6E7F07D0E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D1D95-A1AC-46FB-AC7D-13A83E488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2602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sdsd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A6B6E9-949F-4B91-AD2E-F87790C1D17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43EEC-EA26-4759-8C33-71F50AB12BF8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AA23F-D855-45F5-8964-63A399CCF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8.tiff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9.tiff"/><Relationship Id="rId9" Type="http://schemas.microsoft.com/office/2007/relationships/diagramDrawing" Target="../diagrams/drawin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1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12.png"/><Relationship Id="rId9" Type="http://schemas.microsoft.com/office/2007/relationships/diagramDrawing" Target="../diagrams/drawin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857648" y="1447800"/>
            <a:ext cx="7772400" cy="20574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/>
              <a:t>Summary of Test Case C1.5</a:t>
            </a:r>
            <a:br>
              <a:rPr lang="en-US" dirty="0" smtClean="0"/>
            </a:br>
            <a:r>
              <a:rPr lang="en-US" dirty="0" smtClean="0"/>
              <a:t>Radial expansion wave (2D/3D)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F6F32-4233-4352-8619-5F8CC262E7A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762000"/>
            <a:ext cx="4210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International High-Order CFD Workshop</a:t>
            </a:r>
          </a:p>
          <a:p>
            <a:r>
              <a:rPr lang="en-US" dirty="0" smtClean="0"/>
              <a:t>Jan, 7-8, 2012, Nashville, TN             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/>
          <a:p>
            <a:r>
              <a:rPr lang="en-US" dirty="0" smtClean="0"/>
              <a:t>Contributing groups: </a:t>
            </a:r>
          </a:p>
          <a:p>
            <a:r>
              <a:rPr lang="en-US" dirty="0" err="1" smtClean="0"/>
              <a:t>Fidkowski</a:t>
            </a:r>
            <a:r>
              <a:rPr lang="en-US" dirty="0" smtClean="0"/>
              <a:t>, Galbraith, </a:t>
            </a:r>
            <a:r>
              <a:rPr lang="en-US" dirty="0" err="1" smtClean="0"/>
              <a:t>Gassner</a:t>
            </a:r>
            <a:r>
              <a:rPr lang="en-US" dirty="0" smtClean="0"/>
              <a:t>, </a:t>
            </a:r>
            <a:r>
              <a:rPr lang="en-US" dirty="0" err="1" smtClean="0"/>
              <a:t>Mavriplis</a:t>
            </a:r>
            <a:r>
              <a:rPr lang="en-US" dirty="0" smtClean="0"/>
              <a:t>, Van Leer, Z.J. Wang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777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L2ndofp22D.t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" y="228600"/>
            <a:ext cx="4416552" cy="3044952"/>
          </a:xfrm>
        </p:spPr>
      </p:pic>
      <p:graphicFrame>
        <p:nvGraphicFramePr>
          <p:cNvPr id="4" name="Diagram 3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685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=2</a:t>
            </a:r>
            <a:endParaRPr lang="en-US" dirty="0"/>
          </a:p>
        </p:txBody>
      </p:sp>
      <p:pic>
        <p:nvPicPr>
          <p:cNvPr id="13" name="Picture 12" descr="L2ndofp32D.tif"/>
          <p:cNvPicPr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200" y="3276600"/>
            <a:ext cx="4416552" cy="3044952"/>
          </a:xfrm>
          <a:prstGeom prst="rect">
            <a:avLst/>
          </a:prstGeom>
        </p:spPr>
      </p:pic>
      <p:pic>
        <p:nvPicPr>
          <p:cNvPr id="7" name="Picture 6" descr="L2ndofp42D.tif"/>
          <p:cNvPicPr>
            <a:picLocks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572000" y="3327496"/>
            <a:ext cx="4416552" cy="30449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94409" y="3810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 </a:t>
            </a:r>
            <a:r>
              <a:rPr lang="en-US" dirty="0"/>
              <a:t>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3614" y="386089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=4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727448" y="-228600"/>
            <a:ext cx="39593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2D: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Error vs. DOF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685800"/>
            <a:ext cx="4267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 Expected order:  2P+1 on rectangles, P+1 on triangles.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Order short of 2P +1 on rectangles.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Cause:  unexpected lack of solution smoothness at larger times.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All results for t=2, </a:t>
            </a:r>
            <a:r>
              <a:rPr lang="el-GR" sz="2000" dirty="0" smtClean="0">
                <a:cs typeface="Arial" pitchFamily="34" charset="0"/>
              </a:rPr>
              <a:t>γ</a:t>
            </a:r>
            <a:r>
              <a:rPr lang="en-US" sz="2000" dirty="0" smtClean="0">
                <a:cs typeface="Arial" pitchFamily="34" charset="0"/>
              </a:rPr>
              <a:t>=3, for greatest smoothness.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Van Leer has lowest error.</a:t>
            </a:r>
          </a:p>
          <a:p>
            <a:r>
              <a:rPr lang="en-US" sz="2000" dirty="0" smtClean="0">
                <a:cs typeface="Arial" pitchFamily="34" charset="0"/>
              </a:rPr>
              <a:t> </a:t>
            </a:r>
            <a:endParaRPr lang="en-US" sz="20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70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448" y="0"/>
            <a:ext cx="3959352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2D: Error vs. Work</a:t>
            </a:r>
            <a:endParaRPr lang="en-US" sz="36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685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94409" y="3810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 </a:t>
            </a:r>
            <a:r>
              <a:rPr lang="en-US" dirty="0"/>
              <a:t>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3614" y="386089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=4</a:t>
            </a:r>
            <a:endParaRPr lang="en-US" dirty="0"/>
          </a:p>
        </p:txBody>
      </p:sp>
      <p:pic>
        <p:nvPicPr>
          <p:cNvPr id="11" name="Picture 4" descr="C:\Users\Ken\Desktop\AIAA\workunt\2dp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175" y="3288400"/>
            <a:ext cx="4053334" cy="3040000"/>
          </a:xfrm>
          <a:prstGeom prst="rect">
            <a:avLst/>
          </a:prstGeom>
          <a:noFill/>
        </p:spPr>
      </p:pic>
      <p:pic>
        <p:nvPicPr>
          <p:cNvPr id="14" name="Picture 2" descr="C:\Users\Ken\Desktop\AIAA\workunt\2dp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8320" y="152400"/>
            <a:ext cx="4053334" cy="3040000"/>
          </a:xfrm>
          <a:prstGeom prst="rect">
            <a:avLst/>
          </a:prstGeom>
          <a:noFill/>
        </p:spPr>
      </p:pic>
      <p:pic>
        <p:nvPicPr>
          <p:cNvPr id="15" name="Picture 3" descr="C:\Users\Ken\Desktop\AIAA\workunt\2dp3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4332" y="3276600"/>
            <a:ext cx="4053334" cy="30400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514600" y="762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428795" y="37338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 </a:t>
            </a:r>
            <a:r>
              <a:rPr lang="en-US" dirty="0"/>
              <a:t>=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78469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19600" y="1109008"/>
            <a:ext cx="457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Galbraith most efficient owing to use of analytical integration  rather than Gaussian </a:t>
            </a:r>
            <a:r>
              <a:rPr lang="en-US" sz="2000" dirty="0" err="1" smtClean="0">
                <a:cs typeface="Arial" pitchFamily="34" charset="0"/>
              </a:rPr>
              <a:t>quadrature</a:t>
            </a:r>
            <a:r>
              <a:rPr lang="en-US" sz="2000" dirty="0" smtClean="0"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Van Leer second best.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543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L2ndofp43D.tif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65426" y="3262423"/>
            <a:ext cx="4416552" cy="3044952"/>
          </a:xfrm>
          <a:prstGeom prst="rect">
            <a:avLst/>
          </a:prstGeom>
        </p:spPr>
      </p:pic>
      <p:pic>
        <p:nvPicPr>
          <p:cNvPr id="14" name="Picture 13" descr="L2ndofp33D.tif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279648"/>
            <a:ext cx="4416552" cy="3044952"/>
          </a:xfrm>
          <a:prstGeom prst="rect">
            <a:avLst/>
          </a:prstGeom>
        </p:spPr>
      </p:pic>
      <p:pic>
        <p:nvPicPr>
          <p:cNvPr id="11" name="Picture 10" descr="L2ndofp23D.tif"/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212155"/>
            <a:ext cx="4416552" cy="30449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448" y="-228600"/>
            <a:ext cx="3959352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3D: Error vs. DOF</a:t>
            </a:r>
            <a:endParaRPr lang="en-US" sz="36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9200" y="685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94409" y="3810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 </a:t>
            </a:r>
            <a:r>
              <a:rPr lang="en-US" dirty="0"/>
              <a:t>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3614" y="386089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14014" y="557841"/>
            <a:ext cx="39251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>
                <a:cs typeface="Arial" pitchFamily="34" charset="0"/>
              </a:rPr>
              <a:t>Only </a:t>
            </a:r>
            <a:r>
              <a:rPr lang="en-US" sz="2400" dirty="0">
                <a:cs typeface="Arial" pitchFamily="34" charset="0"/>
              </a:rPr>
              <a:t>regular hexahedral elements </a:t>
            </a:r>
            <a:r>
              <a:rPr lang="en-US" sz="2400" dirty="0" smtClean="0">
                <a:cs typeface="Arial" pitchFamily="34" charset="0"/>
              </a:rPr>
              <a:t>used.</a:t>
            </a:r>
            <a:r>
              <a:rPr lang="en-US" sz="2400" dirty="0">
                <a:cs typeface="Arial" pitchFamily="34" charset="0"/>
              </a:rPr>
              <a:t> </a:t>
            </a:r>
            <a:endParaRPr lang="en-US" sz="2400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cs typeface="Arial" pitchFamily="34" charset="0"/>
              </a:rPr>
              <a:t>Results even further below expected order due to lack of solution smoothness.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cs typeface="Arial" pitchFamily="34" charset="0"/>
              </a:rPr>
              <a:t>All results for t=2, </a:t>
            </a:r>
            <a:r>
              <a:rPr lang="el-GR" sz="2400" dirty="0" smtClean="0">
                <a:cs typeface="Arial" pitchFamily="34" charset="0"/>
              </a:rPr>
              <a:t>γ</a:t>
            </a:r>
            <a:r>
              <a:rPr lang="en-US" sz="2400" dirty="0" smtClean="0">
                <a:cs typeface="Arial" pitchFamily="34" charset="0"/>
              </a:rPr>
              <a:t>=3.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cs typeface="Arial" pitchFamily="34" charset="0"/>
              </a:rPr>
              <a:t>Van Leer has lowest error.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594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Ken\Desktop\AIAA\workunt\3dp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865" y="163586"/>
            <a:ext cx="4053334" cy="3040000"/>
          </a:xfrm>
          <a:prstGeom prst="rect">
            <a:avLst/>
          </a:prstGeom>
          <a:noFill/>
        </p:spPr>
      </p:pic>
      <p:pic>
        <p:nvPicPr>
          <p:cNvPr id="12" name="Picture 3" descr="C:\Users\Ken\Desktop\AIAA\workunt\3dp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056" y="3400800"/>
            <a:ext cx="4053334" cy="3040000"/>
          </a:xfrm>
          <a:prstGeom prst="rect">
            <a:avLst/>
          </a:prstGeom>
          <a:noFill/>
        </p:spPr>
      </p:pic>
      <p:pic>
        <p:nvPicPr>
          <p:cNvPr id="13" name="Picture 4" descr="C:\Users\Ken\Desktop\AIAA\workunt\3dp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598" y="3400800"/>
            <a:ext cx="4053334" cy="30400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2133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94409" y="3810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 </a:t>
            </a:r>
            <a:r>
              <a:rPr lang="en-US" dirty="0"/>
              <a:t>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3614" y="386089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=4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727448" y="152400"/>
            <a:ext cx="39593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3D: Error vs. Work</a:t>
            </a:r>
            <a:endParaRPr lang="en-US" sz="3600" dirty="0"/>
          </a:p>
        </p:txBody>
      </p:sp>
      <p:sp>
        <p:nvSpPr>
          <p:cNvPr id="17" name="Rectangle 16"/>
          <p:cNvSpPr/>
          <p:nvPr/>
        </p:nvSpPr>
        <p:spPr>
          <a:xfrm>
            <a:off x="4572000" y="1219200"/>
            <a:ext cx="39251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>
                <a:cs typeface="Arial" pitchFamily="34" charset="0"/>
              </a:rPr>
              <a:t>Only </a:t>
            </a:r>
            <a:r>
              <a:rPr lang="en-US" sz="2400" dirty="0">
                <a:cs typeface="Arial" pitchFamily="34" charset="0"/>
              </a:rPr>
              <a:t>regular hexahedral elements used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Van Leer most efficient.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258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6400800"/>
          <a:ext cx="9144000" cy="32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Conclusions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1571685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cs typeface="Arial" pitchFamily="34" charset="0"/>
              </a:rPr>
              <a:t> </a:t>
            </a:r>
            <a:r>
              <a:rPr lang="en-US" sz="3200" dirty="0">
                <a:cs typeface="Arial" pitchFamily="34" charset="0"/>
              </a:rPr>
              <a:t>Before </a:t>
            </a:r>
            <a:r>
              <a:rPr lang="en-US" sz="3200" dirty="0" smtClean="0">
                <a:cs typeface="Arial" pitchFamily="34" charset="0"/>
              </a:rPr>
              <a:t>order </a:t>
            </a:r>
            <a:r>
              <a:rPr lang="en-US" sz="3200" dirty="0">
                <a:cs typeface="Arial" pitchFamily="34" charset="0"/>
              </a:rPr>
              <a:t>of accuracy </a:t>
            </a:r>
            <a:r>
              <a:rPr lang="en-US" sz="3200" dirty="0" smtClean="0">
                <a:cs typeface="Arial" pitchFamily="34" charset="0"/>
              </a:rPr>
              <a:t>2P+1 can be reached with any DG method, </a:t>
            </a:r>
            <a:r>
              <a:rPr lang="en-US" sz="3200" dirty="0">
                <a:cs typeface="Arial" pitchFamily="34" charset="0"/>
              </a:rPr>
              <a:t>the </a:t>
            </a:r>
            <a:r>
              <a:rPr lang="en-US" sz="3200" dirty="0" smtClean="0">
                <a:cs typeface="Arial" pitchFamily="34" charset="0"/>
              </a:rPr>
              <a:t>problem </a:t>
            </a:r>
            <a:r>
              <a:rPr lang="en-US" sz="3200" dirty="0">
                <a:cs typeface="Arial" pitchFamily="34" charset="0"/>
              </a:rPr>
              <a:t>of </a:t>
            </a:r>
            <a:r>
              <a:rPr lang="en-US" sz="3200" dirty="0" smtClean="0">
                <a:cs typeface="Arial" pitchFamily="34" charset="0"/>
              </a:rPr>
              <a:t>the non-smoothness of the </a:t>
            </a:r>
            <a:r>
              <a:rPr lang="en-US" sz="3200" dirty="0">
                <a:cs typeface="Arial" pitchFamily="34" charset="0"/>
              </a:rPr>
              <a:t>solution must be fixed, possibly </a:t>
            </a:r>
            <a:r>
              <a:rPr lang="en-US" sz="3200" dirty="0" smtClean="0">
                <a:cs typeface="Arial" pitchFamily="34" charset="0"/>
              </a:rPr>
              <a:t>by adding a manufactured </a:t>
            </a:r>
            <a:r>
              <a:rPr lang="en-US" sz="3200" dirty="0">
                <a:cs typeface="Arial" pitchFamily="34" charset="0"/>
              </a:rPr>
              <a:t>source term.</a:t>
            </a:r>
          </a:p>
          <a:p>
            <a:pPr>
              <a:buFont typeface="Arial" pitchFamily="34" charset="0"/>
              <a:buChar char="•"/>
            </a:pPr>
            <a:endParaRPr lang="en-US" sz="32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cs typeface="Arial" pitchFamily="34" charset="0"/>
              </a:rPr>
              <a:t> </a:t>
            </a:r>
            <a:r>
              <a:rPr lang="en-US" sz="3200" dirty="0">
                <a:cs typeface="Arial" pitchFamily="34" charset="0"/>
              </a:rPr>
              <a:t>The consistently low errors of </a:t>
            </a:r>
            <a:r>
              <a:rPr lang="en-US" sz="3200" dirty="0" smtClean="0">
                <a:cs typeface="Arial" pitchFamily="34" charset="0"/>
              </a:rPr>
              <a:t>Van Leer et al. </a:t>
            </a:r>
            <a:r>
              <a:rPr lang="en-US" sz="3200" dirty="0">
                <a:cs typeface="Arial" pitchFamily="34" charset="0"/>
              </a:rPr>
              <a:t>may </a:t>
            </a:r>
            <a:r>
              <a:rPr lang="en-US" sz="3200" dirty="0" smtClean="0">
                <a:cs typeface="Arial" pitchFamily="34" charset="0"/>
              </a:rPr>
              <a:t>be owing </a:t>
            </a:r>
            <a:r>
              <a:rPr lang="en-US" sz="3200" dirty="0">
                <a:cs typeface="Arial" pitchFamily="34" charset="0"/>
              </a:rPr>
              <a:t>to </a:t>
            </a:r>
            <a:r>
              <a:rPr lang="en-US" sz="3200" dirty="0" smtClean="0">
                <a:cs typeface="Arial" pitchFamily="34" charset="0"/>
              </a:rPr>
              <a:t>high-order </a:t>
            </a:r>
            <a:r>
              <a:rPr lang="en-US" sz="3200" dirty="0">
                <a:cs typeface="Arial" pitchFamily="34" charset="0"/>
              </a:rPr>
              <a:t>Gaussian </a:t>
            </a:r>
            <a:r>
              <a:rPr lang="en-US" sz="3200" dirty="0" err="1" smtClean="0">
                <a:cs typeface="Arial" pitchFamily="34" charset="0"/>
              </a:rPr>
              <a:t>quadrature</a:t>
            </a:r>
            <a:r>
              <a:rPr lang="en-US" sz="3200" dirty="0" smtClean="0">
                <a:cs typeface="Arial" pitchFamily="34" charset="0"/>
              </a:rPr>
              <a:t> used in anticipation of order </a:t>
            </a:r>
            <a:r>
              <a:rPr lang="en-US" sz="3200" dirty="0">
                <a:cs typeface="Arial" pitchFamily="34" charset="0"/>
              </a:rPr>
              <a:t>of </a:t>
            </a:r>
            <a:r>
              <a:rPr lang="en-US" sz="3200" dirty="0" smtClean="0">
                <a:cs typeface="Arial" pitchFamily="34" charset="0"/>
              </a:rPr>
              <a:t>accuracy 2P+1.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77749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313</Words>
  <Application>Microsoft Office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Summary of Test Case C1.5 Radial expansion wave (2D/3D)</vt:lpstr>
      <vt:lpstr>Slide 2</vt:lpstr>
      <vt:lpstr>2D: Error vs. Work</vt:lpstr>
      <vt:lpstr>3D: Error vs. DOF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case C1.5 Radial expansion problem (2D/3D) Bram Van Leer</dc:title>
  <dc:creator>srinivas</dc:creator>
  <cp:lastModifiedBy>zjw</cp:lastModifiedBy>
  <cp:revision>125</cp:revision>
  <dcterms:created xsi:type="dcterms:W3CDTF">2012-01-05T07:25:09Z</dcterms:created>
  <dcterms:modified xsi:type="dcterms:W3CDTF">2012-02-02T00:36:07Z</dcterms:modified>
</cp:coreProperties>
</file>