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57" r:id="rId4"/>
    <p:sldId id="258" r:id="rId5"/>
    <p:sldId id="259" r:id="rId6"/>
    <p:sldId id="261" r:id="rId7"/>
    <p:sldId id="260" r:id="rId8"/>
    <p:sldId id="267" r:id="rId9"/>
    <p:sldId id="268" r:id="rId10"/>
    <p:sldId id="266" r:id="rId11"/>
    <p:sldId id="262" r:id="rId1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35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oru\Desktop\Workshop%20HO%20Methods\vort_data_comparison_scaled_by_293_by_0.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plotArea>
      <c:layout>
        <c:manualLayout>
          <c:layoutTarget val="inner"/>
          <c:xMode val="edge"/>
          <c:yMode val="edge"/>
          <c:x val="0.23566601049868766"/>
          <c:y val="3.6146051363832664E-2"/>
          <c:w val="0.56503784598285556"/>
          <c:h val="0.81730684055118152"/>
        </c:manualLayout>
      </c:layout>
      <c:scatterChart>
        <c:scatterStyle val="smoothMarker"/>
        <c:ser>
          <c:idx val="4"/>
          <c:order val="0"/>
          <c:tx>
            <c:v>FVM - P1</c:v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7"/>
            <c:spPr>
              <a:solidFill>
                <a:srgbClr val="4F81BD"/>
              </a:solidFill>
            </c:spPr>
          </c:marker>
          <c:xVal>
            <c:numRef>
              <c:f>Sheet1!$B$9:$B$11</c:f>
              <c:numCache>
                <c:formatCode>General</c:formatCode>
                <c:ptCount val="3"/>
                <c:pt idx="0">
                  <c:v>9700</c:v>
                </c:pt>
                <c:pt idx="1">
                  <c:v>77600</c:v>
                </c:pt>
                <c:pt idx="2">
                  <c:v>620800</c:v>
                </c:pt>
              </c:numCache>
            </c:numRef>
          </c:xVal>
          <c:yVal>
            <c:numRef>
              <c:f>Sheet1!$D$9:$D$11</c:f>
              <c:numCache>
                <c:formatCode>General</c:formatCode>
                <c:ptCount val="3"/>
                <c:pt idx="0">
                  <c:v>1.9417152211382602E-3</c:v>
                </c:pt>
                <c:pt idx="1">
                  <c:v>5.8542880528456508E-4</c:v>
                </c:pt>
                <c:pt idx="2">
                  <c:v>1.4135720132114101E-4</c:v>
                </c:pt>
              </c:numCache>
            </c:numRef>
          </c:yVal>
          <c:smooth val="1"/>
        </c:ser>
        <c:ser>
          <c:idx val="0"/>
          <c:order val="1"/>
          <c:tx>
            <c:v>CPR-DG P1</c:v>
          </c:tx>
          <c:spPr>
            <a:ln>
              <a:solidFill>
                <a:srgbClr val="C00000"/>
              </a:solidFill>
            </a:ln>
          </c:spPr>
          <c:marker>
            <c:symbol val="triangle"/>
            <c:size val="5"/>
            <c:spPr>
              <a:noFill/>
            </c:spPr>
          </c:marker>
          <c:xVal>
            <c:numRef>
              <c:f>Sheet1!$B$3:$B$5</c:f>
              <c:numCache>
                <c:formatCode>0.00E+00</c:formatCode>
                <c:ptCount val="3"/>
                <c:pt idx="0">
                  <c:v>17.06141732</c:v>
                </c:pt>
                <c:pt idx="1">
                  <c:v>278.61522340000005</c:v>
                </c:pt>
                <c:pt idx="2">
                  <c:v>1075.8320209999997</c:v>
                </c:pt>
              </c:numCache>
            </c:numRef>
          </c:xVal>
          <c:yVal>
            <c:numRef>
              <c:f>Sheet1!$D$3:$D$5</c:f>
              <c:numCache>
                <c:formatCode>0.00E+00</c:formatCode>
                <c:ptCount val="3"/>
                <c:pt idx="0">
                  <c:v>1.8987050000000002E-2</c:v>
                </c:pt>
                <c:pt idx="1">
                  <c:v>1.7621173000000004E-2</c:v>
                </c:pt>
                <c:pt idx="2">
                  <c:v>1.6072782270000002E-2</c:v>
                </c:pt>
              </c:numCache>
            </c:numRef>
          </c:yVal>
          <c:smooth val="1"/>
        </c:ser>
        <c:ser>
          <c:idx val="1"/>
          <c:order val="2"/>
          <c:tx>
            <c:v>CPR-DG P2</c:v>
          </c:tx>
          <c:spPr>
            <a:ln>
              <a:solidFill>
                <a:srgbClr val="C00000"/>
              </a:solidFill>
            </a:ln>
          </c:spPr>
          <c:marker>
            <c:symbol val="square"/>
            <c:size val="5"/>
            <c:spPr>
              <a:noFill/>
            </c:spPr>
          </c:marker>
          <c:xVal>
            <c:numRef>
              <c:f>Sheet1!$K$3:$K$5</c:f>
              <c:numCache>
                <c:formatCode>0.00E+00</c:formatCode>
                <c:ptCount val="3"/>
                <c:pt idx="0">
                  <c:v>166.81574800000001</c:v>
                </c:pt>
                <c:pt idx="1">
                  <c:v>1361.984252</c:v>
                </c:pt>
                <c:pt idx="2">
                  <c:v>10508.871389999998</c:v>
                </c:pt>
              </c:numCache>
            </c:numRef>
          </c:xVal>
          <c:yVal>
            <c:numRef>
              <c:f>Sheet1!$J$3:$J$5</c:f>
              <c:numCache>
                <c:formatCode>0.00E+00</c:formatCode>
                <c:ptCount val="3"/>
                <c:pt idx="0">
                  <c:v>1.7000330000000001E-2</c:v>
                </c:pt>
                <c:pt idx="1">
                  <c:v>7.7500870699999998E-3</c:v>
                </c:pt>
                <c:pt idx="2">
                  <c:v>6.8382850589999999E-4</c:v>
                </c:pt>
              </c:numCache>
            </c:numRef>
          </c:yVal>
          <c:smooth val="1"/>
        </c:ser>
        <c:ser>
          <c:idx val="2"/>
          <c:order val="3"/>
          <c:tx>
            <c:v>CPR-DG P3</c:v>
          </c:tx>
          <c:spPr>
            <a:ln>
              <a:solidFill>
                <a:srgbClr val="C00000"/>
              </a:solidFill>
            </a:ln>
          </c:spPr>
          <c:marker>
            <c:symbol val="circle"/>
            <c:size val="5"/>
            <c:spPr>
              <a:noFill/>
            </c:spPr>
          </c:marker>
          <c:xVal>
            <c:numRef>
              <c:f>Sheet1!$N$3:$N$5</c:f>
              <c:numCache>
                <c:formatCode>0.00E+00</c:formatCode>
                <c:ptCount val="3"/>
                <c:pt idx="0">
                  <c:v>363.10866140000002</c:v>
                </c:pt>
                <c:pt idx="1">
                  <c:v>4110.2677169999997</c:v>
                </c:pt>
                <c:pt idx="2">
                  <c:v>24537.95276</c:v>
                </c:pt>
              </c:numCache>
            </c:numRef>
          </c:xVal>
          <c:yVal>
            <c:numRef>
              <c:f>Sheet1!$M$3:$M$5</c:f>
              <c:numCache>
                <c:formatCode>0.00E+00</c:formatCode>
                <c:ptCount val="3"/>
                <c:pt idx="0">
                  <c:v>6.8698500000000011E-3</c:v>
                </c:pt>
                <c:pt idx="1">
                  <c:v>2.5308100000000005E-4</c:v>
                </c:pt>
                <c:pt idx="2">
                  <c:v>1.5229775922110005E-5</c:v>
                </c:pt>
              </c:numCache>
            </c:numRef>
          </c:yVal>
          <c:smooth val="1"/>
        </c:ser>
        <c:ser>
          <c:idx val="5"/>
          <c:order val="4"/>
          <c:tx>
            <c:v>BA-DG P2</c:v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Sheet1!$B$19:$B$21</c:f>
              <c:numCache>
                <c:formatCode>0.00E+00</c:formatCode>
                <c:ptCount val="3"/>
                <c:pt idx="0">
                  <c:v>346</c:v>
                </c:pt>
                <c:pt idx="1">
                  <c:v>2740</c:v>
                </c:pt>
                <c:pt idx="2">
                  <c:v>22000</c:v>
                </c:pt>
              </c:numCache>
            </c:numRef>
          </c:xVal>
          <c:yVal>
            <c:numRef>
              <c:f>Sheet1!$D$19:$D$21</c:f>
              <c:numCache>
                <c:formatCode>0.00E+00</c:formatCode>
                <c:ptCount val="3"/>
                <c:pt idx="0">
                  <c:v>2.3914659999999994E-2</c:v>
                </c:pt>
                <c:pt idx="1">
                  <c:v>1.7187380000000002E-2</c:v>
                </c:pt>
                <c:pt idx="2">
                  <c:v>2.6662999999999999E-3</c:v>
                </c:pt>
              </c:numCache>
            </c:numRef>
          </c:yVal>
          <c:smooth val="1"/>
        </c:ser>
        <c:ser>
          <c:idx val="6"/>
          <c:order val="5"/>
          <c:tx>
            <c:v>BA-DG P3</c:v>
          </c:tx>
          <c:spPr>
            <a:ln>
              <a:solidFill>
                <a:srgbClr val="0070C0"/>
              </a:solidFill>
            </a:ln>
          </c:spPr>
          <c:marker>
            <c:symbol val="circle"/>
            <c:size val="7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Sheet1!$I$19:$I$21</c:f>
              <c:numCache>
                <c:formatCode>0.00E+00</c:formatCode>
                <c:ptCount val="3"/>
                <c:pt idx="0">
                  <c:v>1240</c:v>
                </c:pt>
                <c:pt idx="1">
                  <c:v>9880</c:v>
                </c:pt>
                <c:pt idx="2">
                  <c:v>79700</c:v>
                </c:pt>
              </c:numCache>
            </c:numRef>
          </c:xVal>
          <c:yVal>
            <c:numRef>
              <c:f>Sheet1!$K$19:$K$21</c:f>
              <c:numCache>
                <c:formatCode>0.00E+00</c:formatCode>
                <c:ptCount val="3"/>
                <c:pt idx="0">
                  <c:v>1.3126400000000002E-2</c:v>
                </c:pt>
                <c:pt idx="1">
                  <c:v>1.1485600000000003E-3</c:v>
                </c:pt>
                <c:pt idx="2">
                  <c:v>3.0764999999999994E-5</c:v>
                </c:pt>
              </c:numCache>
            </c:numRef>
          </c:yVal>
          <c:smooth val="1"/>
        </c:ser>
        <c:ser>
          <c:idx val="7"/>
          <c:order val="6"/>
          <c:tx>
            <c:v>BA-DG P4</c:v>
          </c:tx>
          <c:spPr>
            <a:ln>
              <a:solidFill>
                <a:srgbClr val="0070C0"/>
              </a:solidFill>
            </a:ln>
          </c:spPr>
          <c:marker>
            <c:symbol val="diamond"/>
            <c:size val="7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Sheet1!$M$19:$M$21</c:f>
              <c:numCache>
                <c:formatCode>0.00E+00</c:formatCode>
                <c:ptCount val="3"/>
                <c:pt idx="0">
                  <c:v>5000</c:v>
                </c:pt>
                <c:pt idx="1">
                  <c:v>40000</c:v>
                </c:pt>
                <c:pt idx="2">
                  <c:v>350000</c:v>
                </c:pt>
              </c:numCache>
            </c:numRef>
          </c:xVal>
          <c:yVal>
            <c:numRef>
              <c:f>Sheet1!$O$19:$O$21</c:f>
              <c:numCache>
                <c:formatCode>0.00E+00</c:formatCode>
                <c:ptCount val="3"/>
                <c:pt idx="0">
                  <c:v>3.5277200000000007E-3</c:v>
                </c:pt>
                <c:pt idx="1">
                  <c:v>5.7428000000000013E-5</c:v>
                </c:pt>
                <c:pt idx="2">
                  <c:v>1.8048800000000002E-6</c:v>
                </c:pt>
              </c:numCache>
            </c:numRef>
          </c:yVal>
          <c:smooth val="1"/>
        </c:ser>
        <c:ser>
          <c:idx val="12"/>
          <c:order val="7"/>
          <c:tx>
            <c:v>BA-DG P5</c:v>
          </c:tx>
          <c:spPr>
            <a:ln>
              <a:solidFill>
                <a:srgbClr val="0070C0"/>
              </a:solidFill>
            </a:ln>
          </c:spPr>
          <c:marker>
            <c:symbol val="x"/>
            <c:size val="7"/>
            <c:spPr>
              <a:noFill/>
              <a:ln>
                <a:solidFill>
                  <a:srgbClr val="0070C0"/>
                </a:solidFill>
              </a:ln>
            </c:spPr>
          </c:marker>
          <c:xVal>
            <c:numRef>
              <c:f>Sheet1!$Q$19:$Q$21</c:f>
              <c:numCache>
                <c:formatCode>0.00E+00</c:formatCode>
                <c:ptCount val="3"/>
                <c:pt idx="0">
                  <c:v>13800</c:v>
                </c:pt>
                <c:pt idx="1">
                  <c:v>110000</c:v>
                </c:pt>
                <c:pt idx="2">
                  <c:v>110000</c:v>
                </c:pt>
              </c:numCache>
            </c:numRef>
          </c:xVal>
          <c:yVal>
            <c:numRef>
              <c:f>Sheet1!$R$19:$R$21</c:f>
              <c:numCache>
                <c:formatCode>0.00E+00</c:formatCode>
                <c:ptCount val="3"/>
                <c:pt idx="0">
                  <c:v>4.6880000000000001E-4</c:v>
                </c:pt>
                <c:pt idx="1">
                  <c:v>3.5160000000000007E-6</c:v>
                </c:pt>
                <c:pt idx="2">
                  <c:v>3.5160000000000007E-6</c:v>
                </c:pt>
              </c:numCache>
            </c:numRef>
          </c:yVal>
          <c:smooth val="1"/>
        </c:ser>
        <c:ser>
          <c:idx val="3"/>
          <c:order val="8"/>
          <c:tx>
            <c:v>CVS-DG</c:v>
          </c:tx>
          <c:spPr>
            <a:ln>
              <a:solidFill>
                <a:srgbClr val="7030A0"/>
              </a:solidFill>
            </a:ln>
          </c:spPr>
          <c:marker>
            <c:symbol val="circle"/>
            <c:size val="7"/>
            <c:spPr>
              <a:noFill/>
              <a:ln>
                <a:solidFill>
                  <a:srgbClr val="7030A0"/>
                </a:solidFill>
              </a:ln>
            </c:spPr>
          </c:marker>
          <c:xVal>
            <c:numRef>
              <c:f>Sheet1!$B$25:$B$27</c:f>
              <c:numCache>
                <c:formatCode>0.00E+00</c:formatCode>
                <c:ptCount val="3"/>
                <c:pt idx="0">
                  <c:v>50000</c:v>
                </c:pt>
                <c:pt idx="1">
                  <c:v>100000</c:v>
                </c:pt>
                <c:pt idx="2">
                  <c:v>400000</c:v>
                </c:pt>
              </c:numCache>
            </c:numRef>
          </c:xVal>
          <c:yVal>
            <c:numRef>
              <c:f>Sheet1!$D$25:$D$27</c:f>
              <c:numCache>
                <c:formatCode>0.00E+00</c:formatCode>
                <c:ptCount val="3"/>
                <c:pt idx="0">
                  <c:v>3.0000000000000003E-4</c:v>
                </c:pt>
                <c:pt idx="1">
                  <c:v>1.0000000000000002E-4</c:v>
                </c:pt>
                <c:pt idx="2">
                  <c:v>1.2999999999999999E-5</c:v>
                </c:pt>
              </c:numCache>
            </c:numRef>
          </c:yVal>
          <c:smooth val="1"/>
        </c:ser>
        <c:ser>
          <c:idx val="8"/>
          <c:order val="9"/>
          <c:tx>
            <c:v>KF DG P0</c:v>
          </c:tx>
          <c:spPr>
            <a:ln>
              <a:solidFill>
                <a:srgbClr val="FFFF00"/>
              </a:solidFill>
            </a:ln>
          </c:spPr>
          <c:marker>
            <c:symbol val="x"/>
            <c:size val="7"/>
            <c:spPr>
              <a:solidFill>
                <a:srgbClr val="4F81BD"/>
              </a:solidFill>
              <a:ln>
                <a:solidFill>
                  <a:srgbClr val="FFFF00"/>
                </a:solidFill>
              </a:ln>
            </c:spPr>
          </c:marker>
          <c:xVal>
            <c:numRef>
              <c:f>Sheet1!$B$30:$B$32</c:f>
              <c:numCache>
                <c:formatCode>0.00E+00</c:formatCode>
                <c:ptCount val="3"/>
                <c:pt idx="0">
                  <c:v>21</c:v>
                </c:pt>
                <c:pt idx="1">
                  <c:v>273</c:v>
                </c:pt>
                <c:pt idx="2">
                  <c:v>1968</c:v>
                </c:pt>
              </c:numCache>
            </c:numRef>
          </c:xVal>
          <c:yVal>
            <c:numRef>
              <c:f>Sheet1!$D$30:$D$32</c:f>
              <c:numCache>
                <c:formatCode>0.00E+00</c:formatCode>
                <c:ptCount val="3"/>
                <c:pt idx="0">
                  <c:v>2.3440000000000003E-2</c:v>
                </c:pt>
                <c:pt idx="1">
                  <c:v>2.6370000000000005E-2</c:v>
                </c:pt>
                <c:pt idx="2">
                  <c:v>2.93E-2</c:v>
                </c:pt>
              </c:numCache>
            </c:numRef>
          </c:yVal>
          <c:smooth val="1"/>
        </c:ser>
        <c:ser>
          <c:idx val="9"/>
          <c:order val="10"/>
          <c:tx>
            <c:v>KF -DG P1</c:v>
          </c:tx>
          <c:spPr>
            <a:ln>
              <a:solidFill>
                <a:srgbClr val="FFFF00"/>
              </a:solidFill>
            </a:ln>
          </c:spPr>
          <c:marker>
            <c:symbol val="triangle"/>
            <c:size val="7"/>
            <c:spPr>
              <a:noFill/>
              <a:ln>
                <a:solidFill>
                  <a:srgbClr val="FFFF00"/>
                </a:solidFill>
              </a:ln>
            </c:spPr>
          </c:marker>
          <c:xVal>
            <c:numRef>
              <c:f>Sheet1!$F$30:$F$32</c:f>
              <c:numCache>
                <c:formatCode>0.00E+00</c:formatCode>
                <c:ptCount val="3"/>
                <c:pt idx="0">
                  <c:v>37</c:v>
                </c:pt>
                <c:pt idx="1">
                  <c:v>685</c:v>
                </c:pt>
                <c:pt idx="2">
                  <c:v>5012</c:v>
                </c:pt>
              </c:numCache>
            </c:numRef>
          </c:xVal>
          <c:yVal>
            <c:numRef>
              <c:f>Sheet1!$J$30:$J$32</c:f>
              <c:numCache>
                <c:formatCode>0.00E+00</c:formatCode>
                <c:ptCount val="3"/>
                <c:pt idx="0">
                  <c:v>2.93E-2</c:v>
                </c:pt>
                <c:pt idx="1">
                  <c:v>2.93E-2</c:v>
                </c:pt>
                <c:pt idx="2">
                  <c:v>2.6370000000000005E-2</c:v>
                </c:pt>
              </c:numCache>
            </c:numRef>
          </c:yVal>
          <c:smooth val="1"/>
        </c:ser>
        <c:ser>
          <c:idx val="10"/>
          <c:order val="11"/>
          <c:tx>
            <c:v>KF - DG P2</c:v>
          </c:tx>
          <c:spPr>
            <a:ln>
              <a:solidFill>
                <a:srgbClr val="FFFF00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rgbClr val="FFFF00"/>
                </a:solidFill>
              </a:ln>
            </c:spPr>
          </c:marker>
          <c:xVal>
            <c:numRef>
              <c:f>Sheet1!$L$30:$L$32</c:f>
              <c:numCache>
                <c:formatCode>General</c:formatCode>
                <c:ptCount val="3"/>
                <c:pt idx="0">
                  <c:v>92</c:v>
                </c:pt>
                <c:pt idx="1">
                  <c:v>1483</c:v>
                </c:pt>
                <c:pt idx="2">
                  <c:v>12925</c:v>
                </c:pt>
              </c:numCache>
            </c:numRef>
          </c:xVal>
          <c:yVal>
            <c:numRef>
              <c:f>Sheet1!$N$30:$N$32</c:f>
              <c:numCache>
                <c:formatCode>0.00E+00</c:formatCode>
                <c:ptCount val="3"/>
                <c:pt idx="0">
                  <c:v>2.6370000000000005E-2</c:v>
                </c:pt>
                <c:pt idx="1">
                  <c:v>2.3440000000000003E-2</c:v>
                </c:pt>
                <c:pt idx="2">
                  <c:v>8.7900000000000027E-3</c:v>
                </c:pt>
              </c:numCache>
            </c:numRef>
          </c:yVal>
          <c:smooth val="1"/>
        </c:ser>
        <c:ser>
          <c:idx val="11"/>
          <c:order val="12"/>
          <c:tx>
            <c:v>KF-DG P3</c:v>
          </c:tx>
          <c:spPr>
            <a:ln>
              <a:solidFill>
                <a:srgbClr val="FFFF00"/>
              </a:solidFill>
            </a:ln>
          </c:spPr>
          <c:marker>
            <c:symbol val="circle"/>
            <c:size val="7"/>
            <c:spPr>
              <a:noFill/>
              <a:ln>
                <a:solidFill>
                  <a:srgbClr val="FFFF00"/>
                </a:solidFill>
              </a:ln>
            </c:spPr>
          </c:marker>
          <c:xVal>
            <c:numRef>
              <c:f>Sheet1!$P$30:$P$32</c:f>
              <c:numCache>
                <c:formatCode>General</c:formatCode>
                <c:ptCount val="3"/>
                <c:pt idx="0">
                  <c:v>3844</c:v>
                </c:pt>
                <c:pt idx="1">
                  <c:v>29455</c:v>
                </c:pt>
                <c:pt idx="2">
                  <c:v>228808</c:v>
                </c:pt>
              </c:numCache>
            </c:numRef>
          </c:xVal>
          <c:yVal>
            <c:numRef>
              <c:f>Sheet1!$Q$30:$Q$32</c:f>
              <c:numCache>
                <c:formatCode>0.00E+00</c:formatCode>
                <c:ptCount val="3"/>
                <c:pt idx="0">
                  <c:v>8.7900000000000027E-3</c:v>
                </c:pt>
                <c:pt idx="1">
                  <c:v>2.9300000000000002E-4</c:v>
                </c:pt>
                <c:pt idx="2">
                  <c:v>2.0510000000000002E-5</c:v>
                </c:pt>
              </c:numCache>
            </c:numRef>
          </c:yVal>
          <c:smooth val="1"/>
        </c:ser>
        <c:axId val="61986304"/>
        <c:axId val="61988224"/>
      </c:scatterChart>
      <c:valAx>
        <c:axId val="61986304"/>
        <c:scaling>
          <c:logBase val="10"/>
          <c:orientation val="minMax"/>
        </c:scaling>
        <c:axPos val="b"/>
        <c:numFmt formatCode="General" sourceLinked="1"/>
        <c:majorTickMark val="in"/>
        <c:minorTickMark val="in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1988224"/>
        <c:crossesAt val="1.0000000000000013E-9"/>
        <c:crossBetween val="midCat"/>
      </c:valAx>
      <c:valAx>
        <c:axId val="61988224"/>
        <c:scaling>
          <c:logBase val="10"/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Volume</a:t>
                </a:r>
                <a:r>
                  <a:rPr lang="en-US" sz="1400" baseline="0"/>
                  <a:t> avg. L2-norm u-error</a:t>
                </a:r>
                <a:endParaRPr lang="en-US" sz="1400"/>
              </a:p>
            </c:rich>
          </c:tx>
          <c:layout/>
        </c:title>
        <c:numFmt formatCode="0.0E+00" sourceLinked="0"/>
        <c:majorTickMark val="in"/>
        <c:minorTickMark val="in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1986304"/>
        <c:crosses val="autoZero"/>
        <c:crossBetween val="midCat"/>
      </c:valAx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83690367906597884"/>
          <c:y val="8.0534426867527709E-2"/>
          <c:w val="0.14441816001448102"/>
          <c:h val="0.71837659533064668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spPr>
    <a:solidFill>
      <a:schemeClr val="tx2">
        <a:lumMod val="40000"/>
        <a:lumOff val="60000"/>
      </a:schemeClr>
    </a:solidFill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0.37284</cdr:x>
      <cdr:y>0.8264</cdr:y>
    </cdr:from>
    <cdr:to>
      <cdr:x>0.47629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95650" y="48196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F36045EC-0168-4FFD-853F-84D076162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4388BC-4579-475E-B3FD-722560BC2AF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0486C-1D3A-4919-AAFC-5CE13333424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83C80-FD61-42B8-82B9-D754D0F47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02F29-5D22-4F33-9915-8F90F1E50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14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140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8102D-655D-4D5B-A7D0-1555B5F82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D5673-6D5A-4455-884E-F01E65AF7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A1D3C-7D91-47BA-AA3D-DA946930F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165350"/>
            <a:ext cx="44577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2165350"/>
            <a:ext cx="4459287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BDD79-E2F5-456A-BB36-BE40EC51D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7ACC7-7168-4AA6-8F64-905D80872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214E5-1599-40F2-BF7F-D1D96BC1C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65947-EB35-4AF3-B230-DCD4D6838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B81BE-F5A7-4325-9A15-C76F01C61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F5F17-5B30-49E1-A6F3-7D0060993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2165350"/>
            <a:ext cx="9069387" cy="4276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9945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99452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E0817CB2-41FE-4EFF-89C3-1E38E6C59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oru\Desktop\Workshop%20HO%20Methods\LES%20Animation%20From%20FredM\Vort_close.wmv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7975"/>
            <a:ext cx="9070975" cy="12509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smtClean="0"/>
              <a:t>Case 1.6 Vortex transport by uniform flow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165350"/>
            <a:ext cx="9070975" cy="4189413"/>
          </a:xfrm>
        </p:spPr>
        <p:txBody>
          <a:bodyPr tIns="22932"/>
          <a:lstStyle/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smtClean="0"/>
              <a:t>Case summary</a:t>
            </a:r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smtClean="0"/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First International High-Order </a:t>
            </a:r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CFD Workshop</a:t>
            </a:r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Jan. 7-8, 2012, Nashville, TN</a:t>
            </a:r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mtClean="0"/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Doru Caraeni, CD-Adapco.</a:t>
            </a:r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mtClean="0"/>
          </a:p>
          <a:p>
            <a:pPr marL="431800" indent="-323850" algn="ctr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Case 1.6 Vortex transport by uniform flow</a:t>
            </a: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392113" y="2027238"/>
            <a:ext cx="8961437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 </a:t>
            </a:r>
            <a:r>
              <a:rPr lang="en-US" sz="2800" b="1">
                <a:solidFill>
                  <a:schemeClr val="bg1"/>
                </a:solidFill>
              </a:rPr>
              <a:t>Summary of results:</a:t>
            </a:r>
          </a:p>
          <a:p>
            <a:endParaRPr lang="en-US" sz="1200" b="1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Three versions of DG algorithms were compared</a:t>
            </a:r>
          </a:p>
          <a:p>
            <a:pPr>
              <a:buFont typeface="Arial" charset="0"/>
              <a:buChar char="•"/>
            </a:pPr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The big absents are : </a:t>
            </a:r>
          </a:p>
          <a:p>
            <a:r>
              <a:rPr lang="en-US" sz="2400" i="1">
                <a:solidFill>
                  <a:schemeClr val="bg1"/>
                </a:solidFill>
              </a:rPr>
              <a:t>    - High order (reconstruction based) FVM ?</a:t>
            </a:r>
          </a:p>
          <a:p>
            <a:r>
              <a:rPr lang="en-US" sz="2400" i="1">
                <a:solidFill>
                  <a:schemeClr val="bg1"/>
                </a:solidFill>
              </a:rPr>
              <a:t>    - High-order Multidimensional-Upwind schemes,</a:t>
            </a:r>
          </a:p>
          <a:p>
            <a:r>
              <a:rPr lang="en-US" sz="2400" i="1">
                <a:solidFill>
                  <a:schemeClr val="bg1"/>
                </a:solidFill>
              </a:rPr>
              <a:t>    - Spectral elements, High-order spectral finite differences, etc.</a:t>
            </a:r>
          </a:p>
          <a:p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All HO results show a big advantage of using HO time/space </a:t>
            </a:r>
          </a:p>
          <a:p>
            <a:r>
              <a:rPr lang="en-US" sz="2400" i="1">
                <a:solidFill>
                  <a:schemeClr val="bg1"/>
                </a:solidFill>
              </a:rPr>
              <a:t>   discretization.</a:t>
            </a:r>
          </a:p>
          <a:p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Results show that HO methods can bring a leap in efficiency </a:t>
            </a:r>
          </a:p>
          <a:p>
            <a:r>
              <a:rPr lang="en-US" sz="2400" i="1">
                <a:solidFill>
                  <a:schemeClr val="bg1"/>
                </a:solidFill>
              </a:rPr>
              <a:t>   of solving unsteady flows (LES/DES,URANS)</a:t>
            </a:r>
          </a:p>
          <a:p>
            <a:endParaRPr lang="en-US" sz="2400" i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Case 1.6 Vortex transport by uniform flow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392113" y="1951038"/>
            <a:ext cx="9482137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 Challenges of </a:t>
            </a:r>
            <a:r>
              <a:rPr lang="en-US" sz="2800" b="1">
                <a:solidFill>
                  <a:schemeClr val="bg1"/>
                </a:solidFill>
              </a:rPr>
              <a:t>LES/DES of turbulent flows:</a:t>
            </a:r>
          </a:p>
          <a:p>
            <a:endParaRPr lang="en-US" sz="1200" b="1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Large variety of turbulent/vortical scales,</a:t>
            </a:r>
          </a:p>
          <a:p>
            <a:pPr>
              <a:buFontTx/>
              <a:buChar char="-"/>
            </a:pPr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Vorticity preservation and kinetic energy preservation </a:t>
            </a:r>
          </a:p>
          <a:p>
            <a:r>
              <a:rPr lang="en-US" sz="2400" i="1">
                <a:solidFill>
                  <a:schemeClr val="bg1"/>
                </a:solidFill>
              </a:rPr>
              <a:t>   (in incompressible flows) is essential for success,</a:t>
            </a:r>
          </a:p>
          <a:p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Grid size changes, cell stretching and skewness can be important,</a:t>
            </a:r>
          </a:p>
          <a:p>
            <a:pPr>
              <a:buFont typeface="Arial" charset="0"/>
              <a:buChar char="•"/>
            </a:pPr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Explicit schemes are probably not be able to cope with extreme </a:t>
            </a:r>
          </a:p>
          <a:p>
            <a:r>
              <a:rPr lang="en-US" sz="2400" i="1">
                <a:solidFill>
                  <a:schemeClr val="bg1"/>
                </a:solidFill>
              </a:rPr>
              <a:t>  time-step limitations due to viscous stability conditions,</a:t>
            </a:r>
          </a:p>
          <a:p>
            <a:pPr>
              <a:buFont typeface="Arial" charset="0"/>
              <a:buChar char="•"/>
            </a:pPr>
            <a:endParaRPr lang="en-US" sz="2400" i="1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i="1">
                <a:solidFill>
                  <a:schemeClr val="bg1"/>
                </a:solidFill>
              </a:rPr>
              <a:t> How the new HO algorithms are going to be fitted into current </a:t>
            </a:r>
          </a:p>
          <a:p>
            <a:r>
              <a:rPr lang="en-US" sz="2400" i="1">
                <a:solidFill>
                  <a:schemeClr val="bg1"/>
                </a:solidFill>
              </a:rPr>
              <a:t>  commercial CFD codes architecture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7975"/>
            <a:ext cx="9070975" cy="12509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smtClean="0"/>
              <a:t>Case 1.6 Vortex transport by uniform flow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165350"/>
            <a:ext cx="9070975" cy="4189413"/>
          </a:xfrm>
        </p:spPr>
        <p:txBody>
          <a:bodyPr tIns="22932"/>
          <a:lstStyle/>
          <a:p>
            <a:pPr marL="431800" indent="-32385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600" b="1" smtClean="0"/>
              <a:t>Canonical test case to:</a:t>
            </a:r>
          </a:p>
          <a:p>
            <a:pPr marL="431800" indent="-323850" eaLnBrk="1"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/>
              <a:t> Assess efficiency of HO methods for LES/DES of turbulent flows,</a:t>
            </a:r>
          </a:p>
          <a:p>
            <a:pPr marL="431800" indent="-323850" eaLnBrk="1"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/>
              <a:t>Compare relative efficiency of different unsteady HO methods,</a:t>
            </a:r>
          </a:p>
          <a:p>
            <a:pPr marL="431800" indent="-323850" eaLnBrk="1"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/>
              <a:t>Compare HO algorithm's efficiency with state-of-art 2</a:t>
            </a:r>
            <a:r>
              <a:rPr lang="en-US" sz="2400" baseline="33000" smtClean="0"/>
              <a:t>nd</a:t>
            </a:r>
            <a:r>
              <a:rPr lang="en-US" sz="2400" smtClean="0"/>
              <a:t> order FV algorithm.</a:t>
            </a:r>
          </a:p>
          <a:p>
            <a:pPr marL="431800" indent="-323850" eaLnBrk="1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smtClean="0"/>
          </a:p>
        </p:txBody>
      </p:sp>
      <p:pic>
        <p:nvPicPr>
          <p:cNvPr id="6" name="Vort_clos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40112" y="4846637"/>
            <a:ext cx="2895601" cy="193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01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sz="3200" smtClean="0"/>
              <a:t>Case 1.6 Vortex transport by uniform flow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03238" y="2165350"/>
            <a:ext cx="9070975" cy="4189413"/>
          </a:xfrm>
          <a:prstGeom prst="rect">
            <a:avLst/>
          </a:prstGeom>
          <a:ln/>
        </p:spPr>
        <p:txBody>
          <a:bodyPr tIns="22932"/>
          <a:lstStyle/>
          <a:p>
            <a:pPr marL="431800" indent="-323850">
              <a:spcAft>
                <a:spcPts val="1425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600" b="1" kern="0" dirty="0">
                <a:solidFill>
                  <a:srgbClr val="FFFFFF"/>
                </a:solidFill>
                <a:latin typeface="+mn-lt"/>
                <a:cs typeface="+mn-cs"/>
              </a:rPr>
              <a:t>Case definition:</a:t>
            </a:r>
          </a:p>
          <a:p>
            <a:pPr marL="431800" indent="-323850">
              <a:spcAft>
                <a:spcPts val="1425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US" sz="24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0113" y="2255838"/>
            <a:ext cx="3343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1713" y="2789238"/>
            <a:ext cx="80486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1713" y="3322638"/>
            <a:ext cx="64389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1713" y="3932238"/>
            <a:ext cx="2943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06913" y="3779838"/>
            <a:ext cx="2114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6913" y="4237038"/>
            <a:ext cx="34385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01713" y="5227638"/>
            <a:ext cx="32385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06913" y="5380038"/>
            <a:ext cx="20859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01713" y="6218238"/>
            <a:ext cx="1543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06913" y="5837238"/>
            <a:ext cx="29908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06913" y="6294438"/>
            <a:ext cx="34766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sz="3200" smtClean="0"/>
              <a:t>Case 1.6 Vortex transport by uniform flow</a:t>
            </a:r>
          </a:p>
        </p:txBody>
      </p:sp>
      <p:pic>
        <p:nvPicPr>
          <p:cNvPr id="5123" name="Picture 2" descr="2dVortexCpld_160x160_WHOM_VorticityMa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713" y="2103438"/>
            <a:ext cx="25368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3" descr="2dVortexCpld_160x160_WHOM_Pressur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6313" y="2103438"/>
            <a:ext cx="25368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2dVortexCpld_160x160_WHOM_Density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21113" y="2103438"/>
            <a:ext cx="25368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20713" y="5303838"/>
            <a:ext cx="9356725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 Very low Mach number flow (Mach = 0.05)</a:t>
            </a:r>
          </a:p>
          <a:p>
            <a:pPr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 Large disparity between the sound and flow speed</a:t>
            </a:r>
          </a:p>
          <a:p>
            <a:pPr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 Difficulties expected for explicit solvers due to time-step restriction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sz="3200" smtClean="0"/>
              <a:t>Case 1.6 Vortex transport by uniform flow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392113" y="2103438"/>
            <a:ext cx="9517062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 </a:t>
            </a:r>
            <a:r>
              <a:rPr lang="en-US" sz="2800" b="1">
                <a:solidFill>
                  <a:schemeClr val="bg1"/>
                </a:solidFill>
              </a:rPr>
              <a:t>High-order algorithms proposed</a:t>
            </a:r>
          </a:p>
          <a:p>
            <a:endParaRPr lang="en-US" sz="2800" b="1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>
                <a:solidFill>
                  <a:schemeClr val="bg1"/>
                </a:solidFill>
              </a:rPr>
              <a:t>Wang &amp; Li : CPR-DG, p =1..5, RK 4</a:t>
            </a:r>
            <a:r>
              <a:rPr lang="en-US" sz="2400" baseline="30000">
                <a:solidFill>
                  <a:schemeClr val="bg1"/>
                </a:solidFill>
              </a:rPr>
              <a:t>th</a:t>
            </a:r>
            <a:r>
              <a:rPr lang="en-US" sz="2400">
                <a:solidFill>
                  <a:schemeClr val="bg1"/>
                </a:solidFill>
              </a:rPr>
              <a:t> order</a:t>
            </a:r>
          </a:p>
          <a:p>
            <a:pPr>
              <a:buFontTx/>
              <a:buChar char="-"/>
            </a:pPr>
            <a:r>
              <a:rPr lang="en-US" sz="2400">
                <a:solidFill>
                  <a:schemeClr val="bg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400">
                <a:solidFill>
                  <a:schemeClr val="bg1"/>
                </a:solidFill>
              </a:rPr>
              <a:t>Bassi &amp; Nigro :  DG, p = 2 ..6, TVD-RK 3</a:t>
            </a:r>
            <a:r>
              <a:rPr lang="en-US" sz="2400" baseline="30000">
                <a:solidFill>
                  <a:schemeClr val="bg1"/>
                </a:solidFill>
              </a:rPr>
              <a:t>rd</a:t>
            </a:r>
            <a:r>
              <a:rPr lang="en-US" sz="2400">
                <a:solidFill>
                  <a:schemeClr val="bg1"/>
                </a:solidFill>
              </a:rPr>
              <a:t> order, SSP-RK 4</a:t>
            </a:r>
            <a:r>
              <a:rPr lang="en-US" sz="2400" baseline="30000">
                <a:solidFill>
                  <a:schemeClr val="bg1"/>
                </a:solidFill>
              </a:rPr>
              <a:t>th</a:t>
            </a:r>
            <a:r>
              <a:rPr lang="en-US" sz="2400">
                <a:solidFill>
                  <a:schemeClr val="bg1"/>
                </a:solidFill>
              </a:rPr>
              <a:t> order </a:t>
            </a:r>
          </a:p>
          <a:p>
            <a:pPr>
              <a:buFontTx/>
              <a:buChar char="-"/>
            </a:pPr>
            <a:endParaRPr lang="en-US" sz="240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>
                <a:solidFill>
                  <a:schemeClr val="bg1"/>
                </a:solidFill>
              </a:rPr>
              <a:t> Fidkowski :        DG, p = 0 .. 3, RK</a:t>
            </a:r>
          </a:p>
          <a:p>
            <a:pPr>
              <a:buFontTx/>
              <a:buChar char="-"/>
            </a:pPr>
            <a:endParaRPr lang="en-US" sz="240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>
                <a:solidFill>
                  <a:schemeClr val="bg1"/>
                </a:solidFill>
              </a:rPr>
              <a:t> Tu :                    DG-CVS, p = 3, space-time formulation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Case 1.6 Vortex transport by uniform flow</a:t>
            </a: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392113" y="2103438"/>
            <a:ext cx="9231312" cy="427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 </a:t>
            </a:r>
            <a:r>
              <a:rPr lang="en-US" sz="2800" b="1">
                <a:solidFill>
                  <a:schemeClr val="bg1"/>
                </a:solidFill>
              </a:rPr>
              <a:t>State-of-art 2</a:t>
            </a:r>
            <a:r>
              <a:rPr lang="en-US" sz="2800" b="1" baseline="30000">
                <a:solidFill>
                  <a:schemeClr val="bg1"/>
                </a:solidFill>
              </a:rPr>
              <a:t>nd</a:t>
            </a:r>
            <a:r>
              <a:rPr lang="en-US" sz="2800" b="1">
                <a:solidFill>
                  <a:schemeClr val="bg1"/>
                </a:solidFill>
              </a:rPr>
              <a:t> order FVM solver:</a:t>
            </a:r>
          </a:p>
          <a:p>
            <a:endParaRPr lang="en-US" sz="1200" b="1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 i="1">
                <a:solidFill>
                  <a:schemeClr val="bg1"/>
                </a:solidFill>
              </a:rPr>
              <a:t>  Roe FDS flux discretization,</a:t>
            </a:r>
          </a:p>
          <a:p>
            <a:pPr>
              <a:buFontTx/>
              <a:buChar char="-"/>
            </a:pPr>
            <a:endParaRPr lang="en-US" sz="1000" i="1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 i="1">
                <a:solidFill>
                  <a:schemeClr val="bg1"/>
                </a:solidFill>
              </a:rPr>
              <a:t>  Low Mach number preconditioning,</a:t>
            </a:r>
          </a:p>
          <a:p>
            <a:pPr>
              <a:buFontTx/>
              <a:buChar char="-"/>
            </a:pPr>
            <a:endParaRPr lang="en-US" sz="1000" i="1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 i="1">
                <a:solidFill>
                  <a:schemeClr val="bg1"/>
                </a:solidFill>
              </a:rPr>
              <a:t>  Implicit 2</a:t>
            </a:r>
            <a:r>
              <a:rPr lang="en-US" sz="2400" i="1" baseline="30000">
                <a:solidFill>
                  <a:schemeClr val="bg1"/>
                </a:solidFill>
              </a:rPr>
              <a:t>nd</a:t>
            </a:r>
            <a:r>
              <a:rPr lang="en-US" sz="2400" i="1">
                <a:solidFill>
                  <a:schemeClr val="bg1"/>
                </a:solidFill>
              </a:rPr>
              <a:t> order time discretization (dual time stepping),</a:t>
            </a:r>
          </a:p>
          <a:p>
            <a:pPr>
              <a:buFontTx/>
              <a:buChar char="-"/>
            </a:pPr>
            <a:endParaRPr lang="en-US" sz="1000" i="1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 i="1">
                <a:solidFill>
                  <a:schemeClr val="bg1"/>
                </a:solidFill>
              </a:rPr>
              <a:t>  Solution reconstruction using LSQ</a:t>
            </a:r>
          </a:p>
          <a:p>
            <a:pPr>
              <a:buFontTx/>
              <a:buChar char="-"/>
            </a:pPr>
            <a:endParaRPr lang="en-US" sz="1000" i="1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2400" i="1">
                <a:solidFill>
                  <a:schemeClr val="bg1"/>
                </a:solidFill>
              </a:rPr>
              <a:t>  Reconstruction gradients limiting using a low dissipation </a:t>
            </a:r>
          </a:p>
          <a:p>
            <a:r>
              <a:rPr lang="en-US" sz="2400" i="1">
                <a:solidFill>
                  <a:schemeClr val="bg1"/>
                </a:solidFill>
              </a:rPr>
              <a:t>   differentiable limiter</a:t>
            </a:r>
          </a:p>
          <a:p>
            <a:endParaRPr lang="en-US" sz="1000" i="1">
              <a:solidFill>
                <a:schemeClr val="bg1"/>
              </a:solidFill>
            </a:endParaRPr>
          </a:p>
          <a:p>
            <a:r>
              <a:rPr lang="en-US" sz="2400" i="1">
                <a:solidFill>
                  <a:schemeClr val="bg1"/>
                </a:solidFill>
              </a:rPr>
              <a:t>-  Time-step was selected “sufficiently small” to not affect accuracy</a:t>
            </a:r>
          </a:p>
          <a:p>
            <a:r>
              <a:rPr lang="en-US" sz="2400" i="1">
                <a:solidFill>
                  <a:schemeClr val="bg1"/>
                </a:solidFill>
              </a:rPr>
              <a:t>    (for a convective Courant ~0.25)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Case 1.6 Vortex transport by uniform flow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92112" y="1874837"/>
          <a:ext cx="9200832" cy="4386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97312" y="6370637"/>
            <a:ext cx="127054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Work units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Case 1.6 Vortex transport by uniform 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01913" y="6446838"/>
            <a:ext cx="5029200" cy="435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r>
              <a:rPr lang="en-US" sz="2400" baseline="30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order DG uniform </a:t>
            </a:r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mesh results</a:t>
            </a:r>
          </a:p>
        </p:txBody>
      </p:sp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636838"/>
            <a:ext cx="695325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Case 1.6 Vortex transport by uniform flow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8913" y="2789238"/>
            <a:ext cx="710565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382712" y="6446838"/>
            <a:ext cx="7848600" cy="435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r>
              <a:rPr lang="en-US" sz="2400" baseline="30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order DG Perturbed </a:t>
            </a:r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mesh 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results (some </a:t>
            </a:r>
            <a:r>
              <a:rPr lang="en-US" sz="24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wiggleness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  <a:endParaRPr lang="en-US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Lines and Gradients</Template>
  <TotalTime>2214</TotalTime>
  <Words>490</Words>
  <Application>Microsoft Office PowerPoint</Application>
  <PresentationFormat>Custom</PresentationFormat>
  <Paragraphs>87</Paragraphs>
  <Slides>11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  <vt:lpstr>Case 1.6 Vortex transport by uniform flow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Lines and Gradients</dc:title>
  <dc:creator>doru</dc:creator>
  <dc:description>Presentation Layout Template</dc:description>
  <cp:lastModifiedBy>zjw</cp:lastModifiedBy>
  <cp:revision>73</cp:revision>
  <cp:lastPrinted>1601-01-01T00:00:00Z</cp:lastPrinted>
  <dcterms:created xsi:type="dcterms:W3CDTF">2012-01-05T01:36:32Z</dcterms:created>
  <dcterms:modified xsi:type="dcterms:W3CDTF">2012-03-20T17:44:44Z</dcterms:modified>
</cp:coreProperties>
</file>