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</p:sldMasterIdLst>
  <p:notesMasterIdLst>
    <p:notesMasterId r:id="rId34"/>
  </p:notesMasterIdLst>
  <p:sldIdLst>
    <p:sldId id="268" r:id="rId19"/>
    <p:sldId id="336" r:id="rId20"/>
    <p:sldId id="335" r:id="rId21"/>
    <p:sldId id="330" r:id="rId22"/>
    <p:sldId id="327" r:id="rId23"/>
    <p:sldId id="338" r:id="rId24"/>
    <p:sldId id="323" r:id="rId25"/>
    <p:sldId id="322" r:id="rId26"/>
    <p:sldId id="337" r:id="rId27"/>
    <p:sldId id="324" r:id="rId28"/>
    <p:sldId id="339" r:id="rId29"/>
    <p:sldId id="310" r:id="rId30"/>
    <p:sldId id="306" r:id="rId31"/>
    <p:sldId id="312" r:id="rId32"/>
    <p:sldId id="328" r:id="rId3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8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765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197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97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55600"/>
            <a:ext cx="2965450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55600"/>
            <a:ext cx="8743950" cy="840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197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97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55600"/>
            <a:ext cx="2965450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55600"/>
            <a:ext cx="8743950" cy="840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3784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5016500"/>
            <a:ext cx="3784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55600"/>
            <a:ext cx="2925762" cy="835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55600"/>
            <a:ext cx="8624888" cy="8356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77216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69300" y="5016500"/>
            <a:ext cx="40513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69300" y="9017000"/>
            <a:ext cx="4051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660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04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549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993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4511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083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3655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227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660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04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549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993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4511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083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3655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227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660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04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549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993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4511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083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3655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227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/>
          <a:srcRect r="1390" b="5934"/>
          <a:stretch>
            <a:fillRect/>
          </a:stretch>
        </p:blipFill>
        <p:spPr bwMode="auto">
          <a:xfrm>
            <a:off x="0" y="323850"/>
            <a:ext cx="129921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355600"/>
            <a:ext cx="9677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711200" y="17526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97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23900" indent="-330200" algn="l" rtl="0" eaLnBrk="0" fontAlgn="base" hangingPunct="0">
        <a:spcBef>
          <a:spcPts val="2600"/>
        </a:spcBef>
        <a:spcAft>
          <a:spcPct val="0"/>
        </a:spcAft>
        <a:buSzPct val="125000"/>
        <a:buFont typeface="Lucida Grande" charset="0"/>
        <a:buChar char="‣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684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29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146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718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290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862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/>
          <a:srcRect r="1390" b="5934"/>
          <a:stretch>
            <a:fillRect/>
          </a:stretch>
        </p:blipFill>
        <p:spPr bwMode="auto">
          <a:xfrm>
            <a:off x="0" y="323850"/>
            <a:ext cx="129921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97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355600"/>
            <a:ext cx="9677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239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684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29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3302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146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718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290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86200" indent="-3302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/>
          <a:srcRect r="1390" b="5934"/>
          <a:stretch>
            <a:fillRect/>
          </a:stretch>
        </p:blipFill>
        <p:spPr bwMode="auto">
          <a:xfrm>
            <a:off x="0" y="323850"/>
            <a:ext cx="12992100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355600"/>
            <a:ext cx="96774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660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04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5494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993900" indent="-266700" algn="l" rtl="0" eaLnBrk="0" fontAlgn="base" hangingPunct="0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4511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083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3655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22700" indent="-266700" algn="l" rtl="0" fontAlgn="base">
        <a:spcBef>
          <a:spcPts val="2600"/>
        </a:spcBef>
        <a:spcAft>
          <a:spcPct val="0"/>
        </a:spcAft>
        <a:buClr>
          <a:srgbClr val="000000"/>
        </a:buClr>
        <a:buSzPct val="100000"/>
        <a:buFont typeface="Helvetica Neue Light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371600"/>
            <a:ext cx="118618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3.3 Summary</a:t>
            </a:r>
            <a:br>
              <a:rPr lang="en-US" dirty="0" smtClean="0"/>
            </a:br>
            <a:r>
              <a:rPr lang="en-US" dirty="0" smtClean="0"/>
              <a:t>Transitional Flow Over the SD7003 Airfoil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1</a:t>
            </a:r>
            <a:r>
              <a:rPr lang="en-US" sz="3200" i="1" baseline="30000" dirty="0" smtClean="0"/>
              <a:t>st</a:t>
            </a:r>
            <a:r>
              <a:rPr lang="en-US" sz="3200" i="1" dirty="0" smtClean="0"/>
              <a:t>  International Workshop on High-Order CFD Methods</a:t>
            </a:r>
            <a:br>
              <a:rPr lang="en-US" sz="3200" i="1" dirty="0" smtClean="0"/>
            </a:br>
            <a:r>
              <a:rPr lang="en-US" sz="3200" i="1" dirty="0" smtClean="0"/>
              <a:t>7-8 Jan 2012, Nashville, TN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5867400"/>
            <a:ext cx="7721600" cy="1905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3200" b="1" dirty="0" smtClean="0"/>
              <a:t>Miguel </a:t>
            </a:r>
            <a:r>
              <a:rPr lang="en-US" sz="3200" b="1" dirty="0" err="1" smtClean="0"/>
              <a:t>Visbal</a:t>
            </a:r>
            <a:endParaRPr lang="en-US" sz="3200" b="1" dirty="0" smtClean="0"/>
          </a:p>
          <a:p>
            <a:pPr marL="0" lvl="1" indent="0" eaLnBrk="1" hangingPunct="1">
              <a:defRPr/>
            </a:pPr>
            <a:r>
              <a:rPr lang="en-US" sz="3200" b="1" dirty="0" smtClean="0"/>
              <a:t>Computational Aero-Physics Branch</a:t>
            </a:r>
          </a:p>
          <a:p>
            <a:pPr marL="0" lvl="1" indent="0" eaLnBrk="1" hangingPunct="1">
              <a:defRPr/>
            </a:pPr>
            <a:r>
              <a:rPr lang="en-US" sz="3200" b="1" dirty="0" smtClean="0"/>
              <a:t>Air Force Research Laboratory</a:t>
            </a:r>
          </a:p>
          <a:p>
            <a:pPr marL="0" lvl="1" indent="0" eaLnBrk="1" hangingPunct="1">
              <a:defRPr/>
            </a:pPr>
            <a:r>
              <a:rPr lang="en-US" sz="3200" b="1" dirty="0" smtClean="0"/>
              <a:t>WPAFB, OH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0" y="0"/>
            <a:ext cx="9677400" cy="1397000"/>
          </a:xfrm>
        </p:spPr>
        <p:txBody>
          <a:bodyPr/>
          <a:lstStyle/>
          <a:p>
            <a:pPr eaLnBrk="1" hangingPunct="1"/>
            <a:r>
              <a:rPr lang="en-US" dirty="0" smtClean="0"/>
              <a:t>AFRL &amp; ISU Comparison</a:t>
            </a:r>
            <a:br>
              <a:rPr lang="en-US" dirty="0" smtClean="0"/>
            </a:br>
            <a:r>
              <a:rPr lang="en-US" sz="3600" dirty="0" smtClean="0"/>
              <a:t>α = 8°</a:t>
            </a:r>
          </a:p>
        </p:txBody>
      </p:sp>
      <p:pic>
        <p:nvPicPr>
          <p:cNvPr id="45058" name="Picture 1"/>
          <p:cNvPicPr>
            <a:picLocks noChangeAspect="1"/>
          </p:cNvPicPr>
          <p:nvPr/>
        </p:nvPicPr>
        <p:blipFill>
          <a:blip r:embed="rId2"/>
          <a:srcRect l="6338" t="15108" b="8633"/>
          <a:stretch>
            <a:fillRect/>
          </a:stretch>
        </p:blipFill>
        <p:spPr bwMode="auto">
          <a:xfrm>
            <a:off x="1463040" y="7081520"/>
            <a:ext cx="1013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939800" y="2057400"/>
            <a:ext cx="5054758" cy="3657600"/>
            <a:chOff x="939800" y="5257800"/>
            <a:chExt cx="5054758" cy="3657600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9800" y="5257800"/>
              <a:ext cx="5054758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4521200" y="7579360"/>
              <a:ext cx="12192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02400" y="2133600"/>
            <a:ext cx="4952527" cy="3657600"/>
            <a:chOff x="6578600" y="5334000"/>
            <a:chExt cx="4952527" cy="365760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8600" y="5334000"/>
              <a:ext cx="495252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0027920" y="5577840"/>
              <a:ext cx="1219200" cy="762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21200" y="1371600"/>
            <a:ext cx="393569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–order compact</a:t>
            </a:r>
          </a:p>
          <a:p>
            <a:pPr algn="l"/>
            <a:r>
              <a:rPr lang="en-US" sz="2400" b="1" dirty="0" smtClean="0"/>
              <a:t>ISU,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-order SD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378200" y="1676400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378200" y="1981200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2600" y="7848600"/>
            <a:ext cx="11128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02000" y="5699760"/>
          <a:ext cx="57150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1600200"/>
                <a:gridCol w="1447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(x/c)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(x/c)</a:t>
                      </a:r>
                      <a:r>
                        <a:rPr lang="en-US" sz="2000" b="1" baseline="-25000" dirty="0" err="1" smtClean="0">
                          <a:solidFill>
                            <a:schemeClr val="tx1"/>
                          </a:solidFill>
                        </a:rPr>
                        <a:t>reatt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2000" b="1" baseline="-25000" dirty="0" err="1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AFRL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0.023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ISU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54200" y="381000"/>
            <a:ext cx="9677400" cy="1397000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computational resources</a:t>
            </a:r>
            <a:endParaRPr lang="en-US" sz="3600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68400" y="3048000"/>
          <a:ext cx="10210799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36"/>
                <a:gridCol w="1520757"/>
                <a:gridCol w="2281136"/>
                <a:gridCol w="2063885"/>
                <a:gridCol w="2063885"/>
              </a:tblGrid>
              <a:tr h="1047750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computer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#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cpu’s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secs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per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time step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time for T=10tc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AFRL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2.4-GHz AMD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Opteron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CENAERO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Xeon 2.5GHz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ISU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NVIDIA Tesla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GPU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grid resolution</a:t>
            </a:r>
            <a:br>
              <a:rPr lang="en-US" smtClean="0"/>
            </a:br>
            <a:r>
              <a:rPr lang="en-US" sz="3600" i="1" smtClean="0"/>
              <a:t>Skin friction and pressure coefficient</a:t>
            </a:r>
          </a:p>
        </p:txBody>
      </p:sp>
      <p:pic>
        <p:nvPicPr>
          <p:cNvPr id="573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3124200"/>
            <a:ext cx="56515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3124200"/>
            <a:ext cx="5537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r="64307" b="41901"/>
          <a:stretch>
            <a:fillRect/>
          </a:stretch>
        </p:blipFill>
        <p:spPr bwMode="auto">
          <a:xfrm>
            <a:off x="1930400" y="7315200"/>
            <a:ext cx="4114800" cy="19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68295" y="2209800"/>
            <a:ext cx="346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-order, α = 8°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filter coefficient</a:t>
            </a:r>
            <a:br>
              <a:rPr lang="en-US" smtClean="0"/>
            </a:br>
            <a:r>
              <a:rPr lang="en-US" sz="3600" i="1" smtClean="0"/>
              <a:t>Skin friction and pressure coefficient</a:t>
            </a:r>
          </a:p>
        </p:txBody>
      </p:sp>
      <p:pic>
        <p:nvPicPr>
          <p:cNvPr id="614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5435600"/>
            <a:ext cx="56515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5435600"/>
            <a:ext cx="5537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5400" y="2487561"/>
            <a:ext cx="4648200" cy="29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3600" y="2057400"/>
            <a:ext cx="346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-order, α = 8°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ILES vs. SGS-based LES</a:t>
            </a:r>
            <a:br>
              <a:rPr lang="en-US" smtClean="0"/>
            </a:br>
            <a:r>
              <a:rPr lang="en-US" sz="3600" i="1" smtClean="0"/>
              <a:t>Skin friction and pressure coefficient</a:t>
            </a: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667000"/>
            <a:ext cx="56515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2590800"/>
            <a:ext cx="5537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7640" y="6810693"/>
            <a:ext cx="10992806" cy="277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3600" y="2057400"/>
            <a:ext cx="346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-order, α = 8°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97100"/>
            <a:ext cx="11861800" cy="70993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I would like to acknowledge contributors. This is a non-trivial case requiring substantial computational resources</a:t>
            </a:r>
          </a:p>
          <a:p>
            <a:pPr eaLnBrk="1" hangingPunct="1">
              <a:defRPr/>
            </a:pPr>
            <a:r>
              <a:rPr lang="en-US" sz="2400" b="1" dirty="0" smtClean="0"/>
              <a:t>So far results are only qualitatively consistent across schemes</a:t>
            </a:r>
          </a:p>
          <a:p>
            <a:pPr eaLnBrk="1" hangingPunct="1">
              <a:defRPr/>
            </a:pPr>
            <a:r>
              <a:rPr lang="en-US" sz="2400" b="1" dirty="0" smtClean="0"/>
              <a:t>Quantitative discrepancies in separation, reattachment and transition locations, as well as in aerodynamic loads need to be accounted for</a:t>
            </a:r>
          </a:p>
          <a:p>
            <a:pPr eaLnBrk="1" hangingPunct="1">
              <a:defRPr/>
            </a:pPr>
            <a:r>
              <a:rPr lang="en-US" sz="2400" b="1" dirty="0" smtClean="0"/>
              <a:t>Future recommendations</a:t>
            </a:r>
          </a:p>
          <a:p>
            <a:pPr lvl="1" eaLnBrk="1" hangingPunct="1">
              <a:defRPr/>
            </a:pPr>
            <a:r>
              <a:rPr lang="en-US" sz="2400" b="1" dirty="0" smtClean="0"/>
              <a:t>additional contributions desirable</a:t>
            </a:r>
          </a:p>
          <a:p>
            <a:pPr lvl="1" eaLnBrk="1" hangingPunct="1">
              <a:defRPr/>
            </a:pPr>
            <a:r>
              <a:rPr lang="en-US" sz="2400" b="1" dirty="0" smtClean="0"/>
              <a:t>Common structured grid</a:t>
            </a:r>
          </a:p>
          <a:p>
            <a:pPr lvl="1" eaLnBrk="1" hangingPunct="1">
              <a:defRPr/>
            </a:pPr>
            <a:r>
              <a:rPr lang="en-US" sz="2400" b="1" dirty="0" smtClean="0"/>
              <a:t>Limit to one angle of attack</a:t>
            </a:r>
          </a:p>
          <a:p>
            <a:pPr lvl="1" eaLnBrk="1" hangingPunct="1">
              <a:defRPr/>
            </a:pPr>
            <a:r>
              <a:rPr lang="en-US" sz="2400" b="1" dirty="0" smtClean="0"/>
              <a:t>Fix outer boundary location, time to gather statistics, etc….</a:t>
            </a:r>
          </a:p>
          <a:p>
            <a:pPr lvl="1" eaLnBrk="1" hangingPunct="1">
              <a:defRPr/>
            </a:pPr>
            <a:r>
              <a:rPr lang="en-US" sz="2400" b="1" dirty="0" smtClean="0"/>
              <a:t>Grid resolution studies required (computationally intensive)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81000"/>
            <a:ext cx="9677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3.3 Description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500" y="2197100"/>
            <a:ext cx="11861800" cy="1612900"/>
          </a:xfrm>
        </p:spPr>
        <p:txBody>
          <a:bodyPr/>
          <a:lstStyle/>
          <a:p>
            <a:pPr marL="0" indent="0" eaLnBrk="1" hangingPunct="1">
              <a:buFont typeface="Helvetica Neue Light" charset="0"/>
              <a:buNone/>
              <a:defRPr/>
            </a:pPr>
            <a:r>
              <a:rPr lang="en-US" b="1" dirty="0" smtClean="0">
                <a:latin typeface="Helvetica Neue"/>
                <a:cs typeface="Helvetica Neue"/>
              </a:rPr>
              <a:t>Transitional flow over a SD7003 airfoil wing section</a:t>
            </a:r>
          </a:p>
          <a:p>
            <a:pPr eaLnBrk="1" hangingPunct="1">
              <a:defRPr/>
            </a:pPr>
            <a:r>
              <a:rPr lang="en-US" dirty="0" smtClean="0">
                <a:cs typeface="Academy Engraved LET"/>
              </a:rPr>
              <a:t>Aimed at characterizing the accuracy and performance of high-order solvers for the prediction of complex unsteady transitional flows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8434" t="22914" r="8434" b="26899"/>
          <a:stretch>
            <a:fillRect/>
          </a:stretch>
        </p:blipFill>
        <p:spPr bwMode="auto">
          <a:xfrm>
            <a:off x="6273800" y="5943600"/>
            <a:ext cx="596831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451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3810000"/>
            <a:ext cx="66151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06400" y="3886200"/>
            <a:ext cx="57912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3302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723900" indent="-330200" algn="l" rtl="0" fontAlgn="base">
              <a:spcBef>
                <a:spcPts val="2600"/>
              </a:spcBef>
              <a:spcAft>
                <a:spcPct val="0"/>
              </a:spcAft>
              <a:buSzPct val="125000"/>
              <a:buFont typeface="Lucida Grande" charset="0"/>
              <a:buChar char="‣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1684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129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0574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6pPr>
            <a:lvl7pPr marL="29718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7pPr>
            <a:lvl8pPr marL="34290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8pPr>
            <a:lvl9pPr marL="3886200" indent="-330200" algn="l" rtl="0" fontAlgn="base">
              <a:spcBef>
                <a:spcPts val="2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 Light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 Light" charset="0"/>
              </a:defRPr>
            </a:lvl9pPr>
          </a:lstStyle>
          <a:p>
            <a:pPr marL="0" indent="0">
              <a:buFont typeface="Helvetica Neue Light" charset="0"/>
              <a:buNone/>
              <a:defRPr/>
            </a:pPr>
            <a:r>
              <a:rPr lang="en-US" b="1" dirty="0" smtClean="0">
                <a:latin typeface="Helvetica Neue"/>
                <a:cs typeface="Helvetica Neue"/>
              </a:rPr>
              <a:t>Geometry details: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Selig SD7003 airfoil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8.5% max thickness</a:t>
            </a:r>
          </a:p>
          <a:p>
            <a:pPr>
              <a:spcBef>
                <a:spcPts val="600"/>
              </a:spcBef>
              <a:defRPr/>
            </a:pPr>
            <a:r>
              <a:rPr lang="da-DK" dirty="0" smtClean="0"/>
              <a:t>1.45% max </a:t>
            </a:r>
            <a:r>
              <a:rPr lang="da-DK" dirty="0" err="1" smtClean="0"/>
              <a:t>camber</a:t>
            </a:r>
            <a:r>
              <a:rPr lang="da-DK" dirty="0" smtClean="0"/>
              <a:t> at x/c = 0.35</a:t>
            </a:r>
          </a:p>
          <a:p>
            <a:pPr>
              <a:spcBef>
                <a:spcPts val="600"/>
              </a:spcBef>
              <a:defRPr/>
            </a:pPr>
            <a:r>
              <a:rPr lang="da-DK" dirty="0" err="1" smtClean="0"/>
              <a:t>Trailing</a:t>
            </a:r>
            <a:r>
              <a:rPr lang="da-DK" dirty="0" smtClean="0"/>
              <a:t> </a:t>
            </a:r>
            <a:r>
              <a:rPr lang="da-DK" dirty="0" err="1" smtClean="0"/>
              <a:t>edge</a:t>
            </a:r>
            <a:r>
              <a:rPr lang="da-DK" dirty="0" smtClean="0"/>
              <a:t> </a:t>
            </a:r>
            <a:r>
              <a:rPr lang="da-DK" dirty="0" err="1" smtClean="0"/>
              <a:t>rounded</a:t>
            </a:r>
            <a:r>
              <a:rPr lang="da-DK" dirty="0" smtClean="0"/>
              <a:t> with small </a:t>
            </a:r>
            <a:r>
              <a:rPr lang="da-DK" dirty="0" err="1" smtClean="0"/>
              <a:t>circular</a:t>
            </a:r>
            <a:r>
              <a:rPr lang="da-DK" dirty="0" smtClean="0"/>
              <a:t> </a:t>
            </a:r>
            <a:r>
              <a:rPr lang="da-DK" dirty="0" err="1" smtClean="0"/>
              <a:t>arc</a:t>
            </a:r>
            <a:r>
              <a:rPr lang="da-DK" dirty="0" smtClean="0"/>
              <a:t> with r/c = 0.0004.</a:t>
            </a:r>
          </a:p>
          <a:p>
            <a:pPr>
              <a:spcBef>
                <a:spcPts val="600"/>
              </a:spcBef>
              <a:defRPr/>
            </a:pPr>
            <a:r>
              <a:rPr lang="da-DK" dirty="0" smtClean="0"/>
              <a:t>Homogeneous spanwise direction with periodic boundaries, s/c=0.2.</a:t>
            </a:r>
          </a:p>
          <a:p>
            <a:pPr>
              <a:spcBef>
                <a:spcPts val="600"/>
              </a:spcBef>
              <a:defRPr/>
            </a:pPr>
            <a:r>
              <a:rPr lang="da-DK" dirty="0" smtClean="0"/>
              <a:t> Re</a:t>
            </a:r>
            <a:r>
              <a:rPr lang="da-DK" baseline="-25000" dirty="0" smtClean="0"/>
              <a:t>c</a:t>
            </a:r>
            <a:r>
              <a:rPr lang="da-DK" dirty="0" smtClean="0"/>
              <a:t> =60,000</a:t>
            </a:r>
          </a:p>
          <a:p>
            <a:pPr>
              <a:spcBef>
                <a:spcPts val="600"/>
              </a:spcBef>
              <a:defRPr/>
            </a:pPr>
            <a:r>
              <a:rPr lang="da-DK" dirty="0" smtClean="0"/>
              <a:t> Mach no. = 0.1</a:t>
            </a:r>
          </a:p>
          <a:p>
            <a:pPr>
              <a:spcBef>
                <a:spcPts val="600"/>
              </a:spcBef>
              <a:defRPr/>
            </a:pPr>
            <a:r>
              <a:rPr lang="da-DK" dirty="0" smtClean="0">
                <a:latin typeface="Symbol" pitchFamily="18" charset="2"/>
              </a:rPr>
              <a:t> a</a:t>
            </a:r>
            <a:r>
              <a:rPr lang="da-DK" dirty="0" smtClean="0"/>
              <a:t> =  4, 8 deg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8559800" y="7162800"/>
            <a:ext cx="4147538" cy="2072640"/>
            <a:chOff x="3864" y="1056"/>
            <a:chExt cx="1837" cy="918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3864" y="1056"/>
              <a:ext cx="1837" cy="768"/>
              <a:chOff x="1728" y="1392"/>
              <a:chExt cx="3440" cy="1607"/>
            </a:xfrm>
          </p:grpSpPr>
          <p:pic>
            <p:nvPicPr>
              <p:cNvPr id="23" name="Picture 13" descr="rstress"/>
              <p:cNvPicPr>
                <a:picLocks noChangeAspect="1" noChangeArrowheads="1"/>
              </p:cNvPicPr>
              <p:nvPr/>
            </p:nvPicPr>
            <p:blipFill>
              <a:blip r:embed="rId2"/>
              <a:srcRect l="3999" t="37393" r="23738" b="32608"/>
              <a:stretch>
                <a:fillRect/>
              </a:stretch>
            </p:blipFill>
            <p:spPr bwMode="auto">
              <a:xfrm>
                <a:off x="1776" y="1872"/>
                <a:ext cx="3392" cy="1127"/>
              </a:xfrm>
              <a:prstGeom prst="rect">
                <a:avLst/>
              </a:prstGeom>
              <a:noFill/>
            </p:spPr>
          </p:pic>
          <p:pic>
            <p:nvPicPr>
              <p:cNvPr id="24" name="Picture 14" descr="rstress"/>
              <p:cNvPicPr>
                <a:picLocks noChangeAspect="1" noChangeArrowheads="1"/>
              </p:cNvPicPr>
              <p:nvPr/>
            </p:nvPicPr>
            <p:blipFill>
              <a:blip r:embed="rId3"/>
              <a:srcRect l="3334" t="43413" r="27693" b="38110"/>
              <a:stretch>
                <a:fillRect/>
              </a:stretch>
            </p:blipFill>
            <p:spPr bwMode="auto">
              <a:xfrm>
                <a:off x="1728" y="1392"/>
                <a:ext cx="3408" cy="730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048" y="1776"/>
              <a:ext cx="1501" cy="198"/>
            </a:xfrm>
            <a:prstGeom prst="rect">
              <a:avLst/>
            </a:prstGeom>
            <a:solidFill>
              <a:srgbClr val="FFFF99"/>
            </a:solidFill>
            <a:ln w="254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2300" b="1" dirty="0"/>
                <a:t>Reynolds Stress (</a:t>
              </a:r>
              <a:r>
                <a:rPr lang="en-US" sz="2300" b="1" i="1" dirty="0"/>
                <a:t>u’ v’ </a:t>
              </a:r>
              <a:r>
                <a:rPr lang="en-US" sz="2300" b="1" dirty="0"/>
                <a:t>)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4236" y="1488"/>
              <a:ext cx="574" cy="1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6</a:t>
              </a:r>
              <a:r>
                <a:rPr lang="en-US" sz="2000" b="1" baseline="30000" dirty="0">
                  <a:solidFill>
                    <a:schemeClr val="bg1"/>
                  </a:solidFill>
                </a:rPr>
                <a:t>TH</a:t>
              </a:r>
              <a:r>
                <a:rPr lang="en-US" sz="2000" b="1" dirty="0">
                  <a:solidFill>
                    <a:schemeClr val="bg1"/>
                  </a:solidFill>
                </a:rPr>
                <a:t>-order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187" y="1152"/>
              <a:ext cx="582" cy="1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  <a:r>
                <a:rPr lang="en-US" sz="2000" b="1" baseline="30000" dirty="0">
                  <a:solidFill>
                    <a:schemeClr val="bg1"/>
                  </a:solidFill>
                </a:rPr>
                <a:t>ND</a:t>
              </a:r>
              <a:r>
                <a:rPr lang="en-US" sz="2000" b="1" dirty="0">
                  <a:solidFill>
                    <a:schemeClr val="bg1"/>
                  </a:solidFill>
                </a:rPr>
                <a:t>-order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81000"/>
            <a:ext cx="96774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3.3 Challenges</a:t>
            </a:r>
          </a:p>
        </p:txBody>
      </p:sp>
      <p:pic>
        <p:nvPicPr>
          <p:cNvPr id="66563" name="Picture 3" descr="C:\Users\VisbalMR\Desktop\HO_WORKSHOP\AFRL\SD7003-8deg\qcrit.png"/>
          <p:cNvPicPr>
            <a:picLocks noChangeAspect="1" noChangeArrowheads="1"/>
          </p:cNvPicPr>
          <p:nvPr/>
        </p:nvPicPr>
        <p:blipFill>
          <a:blip r:embed="rId4"/>
          <a:srcRect t="12195" b="7317"/>
          <a:stretch>
            <a:fillRect/>
          </a:stretch>
        </p:blipFill>
        <p:spPr bwMode="auto">
          <a:xfrm>
            <a:off x="2311399" y="1981200"/>
            <a:ext cx="6233143" cy="2819400"/>
          </a:xfrm>
          <a:prstGeom prst="rect">
            <a:avLst/>
          </a:prstGeom>
          <a:noFill/>
        </p:spPr>
      </p:pic>
      <p:pic>
        <p:nvPicPr>
          <p:cNvPr id="11" name="Picture 11" descr="cf_comp"/>
          <p:cNvPicPr>
            <a:picLocks noChangeAspect="1" noChangeArrowheads="1"/>
          </p:cNvPicPr>
          <p:nvPr/>
        </p:nvPicPr>
        <p:blipFill>
          <a:blip r:embed="rId5"/>
          <a:srcRect l="2222" t="4727" r="10739" b="5701"/>
          <a:stretch>
            <a:fillRect/>
          </a:stretch>
        </p:blipFill>
        <p:spPr bwMode="auto">
          <a:xfrm>
            <a:off x="558800" y="7010400"/>
            <a:ext cx="2704818" cy="2470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3528907" y="7087165"/>
            <a:ext cx="5057422" cy="2393245"/>
            <a:chOff x="1504" y="791"/>
            <a:chExt cx="2240" cy="1060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2686" y="791"/>
              <a:ext cx="1058" cy="1048"/>
              <a:chOff x="3070" y="690"/>
              <a:chExt cx="1106" cy="1088"/>
            </a:xfrm>
          </p:grpSpPr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 l="26215" t="25381" r="16837" b="11674"/>
              <a:stretch>
                <a:fillRect/>
              </a:stretch>
            </p:blipFill>
            <p:spPr bwMode="auto">
              <a:xfrm>
                <a:off x="3070" y="690"/>
                <a:ext cx="1106" cy="10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>
                <a:off x="3246" y="795"/>
                <a:ext cx="610" cy="1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2</a:t>
                </a:r>
                <a:r>
                  <a:rPr lang="en-US" sz="2000" b="1" baseline="30000" dirty="0"/>
                  <a:t>nd</a:t>
                </a:r>
                <a:r>
                  <a:rPr lang="en-US" sz="2000" b="1" dirty="0"/>
                  <a:t>-Order</a:t>
                </a:r>
              </a:p>
            </p:txBody>
          </p:sp>
        </p:grp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1504" y="791"/>
              <a:ext cx="1152" cy="1060"/>
              <a:chOff x="1793" y="690"/>
              <a:chExt cx="1200" cy="1104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 l="25594" t="24619" r="17458" b="12436"/>
              <a:stretch>
                <a:fillRect/>
              </a:stretch>
            </p:blipFill>
            <p:spPr bwMode="auto">
              <a:xfrm>
                <a:off x="1793" y="690"/>
                <a:ext cx="1200" cy="110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2075" y="760"/>
                <a:ext cx="587" cy="185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6</a:t>
                </a:r>
                <a:r>
                  <a:rPr lang="en-US" sz="2000" b="1" baseline="30000" dirty="0"/>
                  <a:t>th</a:t>
                </a:r>
                <a:r>
                  <a:rPr lang="en-US" sz="2000" b="1" dirty="0"/>
                  <a:t>-Order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77800" y="2667000"/>
            <a:ext cx="1811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laminar</a:t>
            </a:r>
          </a:p>
          <a:p>
            <a:r>
              <a:rPr lang="en-US" sz="2400" b="1" dirty="0" smtClean="0"/>
              <a:t>shear layer</a:t>
            </a:r>
            <a:endParaRPr lang="en-US" sz="2400" b="1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082800" y="3200400"/>
            <a:ext cx="1219200" cy="685800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292600" y="4267200"/>
            <a:ext cx="250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K-H instabilities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987800" y="3886200"/>
            <a:ext cx="609600" cy="381000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6426200" y="3733800"/>
            <a:ext cx="33457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spanwise</a:t>
            </a:r>
            <a:r>
              <a:rPr lang="en-US" sz="2400" b="1" dirty="0" smtClean="0">
                <a:solidFill>
                  <a:schemeClr val="tx1"/>
                </a:solidFill>
              </a:rPr>
              <a:t> instabilities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8"/>
          <a:srcRect l="12991" t="9205" r="3590" b="37949"/>
          <a:stretch>
            <a:fillRect/>
          </a:stretch>
        </p:blipFill>
        <p:spPr bwMode="auto">
          <a:xfrm>
            <a:off x="3149600" y="5105400"/>
            <a:ext cx="7467600" cy="1670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2" name="Straight Connector 41"/>
          <p:cNvCxnSpPr>
            <a:endCxn id="37" idx="1"/>
          </p:cNvCxnSpPr>
          <p:nvPr/>
        </p:nvCxnSpPr>
        <p:spPr bwMode="auto">
          <a:xfrm>
            <a:off x="4902200" y="3581400"/>
            <a:ext cx="1524000" cy="383233"/>
          </a:xfrm>
          <a:prstGeom prst="line">
            <a:avLst/>
          </a:prstGeom>
          <a:solidFill>
            <a:srgbClr val="BFBFB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4140200" y="5715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LSB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788400" y="2438400"/>
            <a:ext cx="38763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experiments shown to be</a:t>
            </a:r>
          </a:p>
          <a:p>
            <a:r>
              <a:rPr lang="en-US" sz="2400" b="1" dirty="0" smtClean="0"/>
              <a:t>highly sensitive to FST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11200" y="5486400"/>
            <a:ext cx="2273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time-averaged</a:t>
            </a:r>
          </a:p>
          <a:p>
            <a:r>
              <a:rPr lang="en-US" sz="2400" b="1" dirty="0" smtClean="0"/>
              <a:t>flow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81000"/>
            <a:ext cx="9677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3.3 Contributors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0200" y="2514600"/>
          <a:ext cx="12064999" cy="4704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758"/>
                <a:gridCol w="874275"/>
                <a:gridCol w="1248965"/>
                <a:gridCol w="1623654"/>
                <a:gridCol w="1199006"/>
                <a:gridCol w="1199006"/>
                <a:gridCol w="1043136"/>
                <a:gridCol w="1981200"/>
                <a:gridCol w="1396999"/>
              </a:tblGrid>
              <a:tr h="11078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(deg)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spatial scheme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marching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s/c)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L.E.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s/c)</a:t>
                      </a:r>
                      <a:endParaRPr lang="en-US" sz="2000" b="1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U/c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dz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@ x/c=0.8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Far field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Boundary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(chords)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829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AFRL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 &amp;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8 deg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C6-F10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-order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-order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implicit w/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sub-iterations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14.4, 0.1, 9.1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18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CENAERO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 deg.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-order DG/SIP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3BDF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0.012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17.2, 2.8,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28.6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&lt; 15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78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ISU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8 deg.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-order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RK3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0.0002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AFRL &amp; CENAERO Comparison</a:t>
            </a:r>
            <a:br>
              <a:rPr lang="en-US" dirty="0" smtClean="0"/>
            </a:br>
            <a:r>
              <a:rPr lang="en-US" dirty="0" smtClean="0"/>
              <a:t>load histories, </a:t>
            </a:r>
            <a:r>
              <a:rPr lang="en-US" sz="3600" dirty="0" smtClean="0"/>
              <a:t>α = 4°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2819400"/>
            <a:ext cx="5740400" cy="602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1473200" y="2133600"/>
            <a:ext cx="373379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6</a:t>
            </a:r>
            <a:r>
              <a:rPr lang="en-US" sz="3600" baseline="30000" dirty="0" smtClean="0">
                <a:solidFill>
                  <a:schemeClr val="tx1"/>
                </a:solidFill>
                <a:ea typeface="MS PGothic" pitchFamily="34" charset="-128"/>
              </a:rPr>
              <a:t>th</a:t>
            </a: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-order compact</a:t>
            </a:r>
            <a:endParaRPr lang="en-US" sz="36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8178800" y="2209800"/>
            <a:ext cx="2994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  <a:ea typeface="MS PGothic" pitchFamily="34" charset="-128"/>
              </a:rPr>
              <a:t>th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-order DG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1026" name="Picture 2" descr="C:\Users\VisbalMR\Desktop\HO_WORKSHOP\CENAERO\figs\plot_cl_c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600" y="2971800"/>
            <a:ext cx="6167271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r="31591"/>
          <a:stretch>
            <a:fillRect/>
          </a:stretch>
        </p:blipFill>
        <p:spPr bwMode="auto">
          <a:xfrm>
            <a:off x="6959600" y="2590800"/>
            <a:ext cx="5721561" cy="310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r="31625"/>
          <a:stretch>
            <a:fillRect/>
          </a:stretch>
        </p:blipFill>
        <p:spPr bwMode="auto">
          <a:xfrm>
            <a:off x="787400" y="2590800"/>
            <a:ext cx="5718709" cy="310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r="31811"/>
          <a:stretch>
            <a:fillRect/>
          </a:stretch>
        </p:blipFill>
        <p:spPr bwMode="auto">
          <a:xfrm>
            <a:off x="6959600" y="6324600"/>
            <a:ext cx="5744192" cy="310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AFRL &amp; CENAERO Comparison</a:t>
            </a:r>
            <a:br>
              <a:rPr lang="en-US" dirty="0" smtClean="0"/>
            </a:br>
            <a:r>
              <a:rPr lang="en-US" dirty="0" smtClean="0"/>
              <a:t>mean flow, </a:t>
            </a:r>
            <a:r>
              <a:rPr lang="en-US" sz="3600" dirty="0" smtClean="0"/>
              <a:t>α = 4°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/>
          <a:srcRect r="31625"/>
          <a:stretch>
            <a:fillRect/>
          </a:stretch>
        </p:blipFill>
        <p:spPr bwMode="auto">
          <a:xfrm>
            <a:off x="787400" y="6324600"/>
            <a:ext cx="5759868" cy="3108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/>
          </p:cNvSpPr>
          <p:nvPr/>
        </p:nvSpPr>
        <p:spPr bwMode="auto">
          <a:xfrm>
            <a:off x="863600" y="2835533"/>
            <a:ext cx="373379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6</a:t>
            </a:r>
            <a:r>
              <a:rPr lang="en-US" sz="3600" baseline="30000" dirty="0" smtClean="0">
                <a:solidFill>
                  <a:schemeClr val="tx1"/>
                </a:solidFill>
                <a:ea typeface="MS PGothic" pitchFamily="34" charset="-128"/>
              </a:rPr>
              <a:t>th</a:t>
            </a: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-order compact</a:t>
            </a:r>
            <a:endParaRPr lang="en-US" sz="36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863600" y="6400800"/>
            <a:ext cx="2994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  <a:ea typeface="MS PGothic" pitchFamily="34" charset="-128"/>
              </a:rPr>
              <a:t>th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-order DG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2428240" y="1971040"/>
            <a:ext cx="209672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pressure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8354506" y="1981200"/>
            <a:ext cx="22762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u-velocity</a:t>
            </a: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AFRL &amp; CENAERO Comparison</a:t>
            </a:r>
            <a:br>
              <a:rPr lang="en-US" dirty="0" smtClean="0"/>
            </a:br>
            <a:r>
              <a:rPr lang="en-US" sz="3600" i="1" dirty="0" smtClean="0"/>
              <a:t>Skin friction and pressure coefficient, </a:t>
            </a:r>
            <a:r>
              <a:rPr lang="en-US" sz="3600" dirty="0" smtClean="0"/>
              <a:t>α = 4°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971800"/>
            <a:ext cx="6318447" cy="4572000"/>
            <a:chOff x="330200" y="3886200"/>
            <a:chExt cx="6318447" cy="4572000"/>
          </a:xfrm>
        </p:grpSpPr>
        <p:pic>
          <p:nvPicPr>
            <p:cNvPr id="41986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200" y="3886200"/>
              <a:ext cx="631844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4902200" y="6858000"/>
              <a:ext cx="1371600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37942" y="2971800"/>
            <a:ext cx="6190658" cy="4572000"/>
            <a:chOff x="6814142" y="3810000"/>
            <a:chExt cx="6190658" cy="4572000"/>
          </a:xfrm>
        </p:grpSpPr>
        <p:pic>
          <p:nvPicPr>
            <p:cNvPr id="41987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4142" y="3810000"/>
              <a:ext cx="6190658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1303000" y="4114800"/>
              <a:ext cx="1371600" cy="914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00307" y="2140803"/>
            <a:ext cx="3935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–order compact</a:t>
            </a:r>
          </a:p>
          <a:p>
            <a:pPr algn="l"/>
            <a:r>
              <a:rPr lang="en-US" sz="2400" b="1" dirty="0" smtClean="0"/>
              <a:t>CENAERO,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-order DG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57307" y="2369403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557307" y="2750403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54400" y="7620000"/>
          <a:ext cx="648296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88880"/>
                <a:gridCol w="1620740"/>
                <a:gridCol w="162074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(x/c)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(x/c)</a:t>
                      </a:r>
                      <a:r>
                        <a:rPr lang="en-US" sz="2400" b="1" baseline="-25000" dirty="0" err="1" smtClean="0">
                          <a:solidFill>
                            <a:schemeClr val="tx1"/>
                          </a:solidFill>
                        </a:rPr>
                        <a:t>reatt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2400" b="1" baseline="-25000" dirty="0" err="1" smtClean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AFRL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0.43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CENAERO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0.45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AFRL &amp; CENAERO Comparison</a:t>
            </a:r>
            <a:br>
              <a:rPr lang="en-US" dirty="0" smtClean="0"/>
            </a:br>
            <a:r>
              <a:rPr lang="en-US" sz="3600" i="1" dirty="0" smtClean="0"/>
              <a:t>Velocity and mean-squared fluctuations, </a:t>
            </a:r>
            <a:r>
              <a:rPr lang="en-US" sz="3600" dirty="0" smtClean="0"/>
              <a:t>α = 4°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rcRect l="5634" t="15108" b="9352"/>
          <a:stretch>
            <a:fillRect/>
          </a:stretch>
        </p:blipFill>
        <p:spPr bwMode="auto">
          <a:xfrm>
            <a:off x="1549400" y="2971800"/>
            <a:ext cx="10852622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3"/>
          <a:srcRect l="5634" t="14286" b="12543"/>
          <a:stretch>
            <a:fillRect/>
          </a:stretch>
        </p:blipFill>
        <p:spPr bwMode="auto">
          <a:xfrm>
            <a:off x="1625600" y="6248400"/>
            <a:ext cx="10852622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45000" y="1988403"/>
            <a:ext cx="3935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–order compact</a:t>
            </a:r>
          </a:p>
          <a:p>
            <a:pPr algn="l"/>
            <a:r>
              <a:rPr lang="en-US" sz="2400" b="1" dirty="0" smtClean="0"/>
              <a:t>CENAERO,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-order DG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02000" y="2217003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302000" y="2598003"/>
            <a:ext cx="990600" cy="0"/>
          </a:xfrm>
          <a:prstGeom prst="line">
            <a:avLst/>
          </a:prstGeom>
          <a:solidFill>
            <a:srgbClr val="BFBFB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0200" y="4038600"/>
            <a:ext cx="11128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100" y="7391400"/>
            <a:ext cx="1433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&lt;u’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54200" y="228600"/>
            <a:ext cx="9677400" cy="1397000"/>
          </a:xfrm>
        </p:spPr>
        <p:txBody>
          <a:bodyPr/>
          <a:lstStyle/>
          <a:p>
            <a:pPr eaLnBrk="1" hangingPunct="1"/>
            <a:r>
              <a:rPr lang="en-US" dirty="0" smtClean="0"/>
              <a:t>AFRL &amp; ISU Comparison</a:t>
            </a:r>
            <a:br>
              <a:rPr lang="en-US" dirty="0" smtClean="0"/>
            </a:br>
            <a:r>
              <a:rPr lang="en-US" dirty="0" smtClean="0"/>
              <a:t>Q-criterion,  </a:t>
            </a:r>
            <a:r>
              <a:rPr lang="en-US" sz="3600" dirty="0" smtClean="0"/>
              <a:t>α = 8°</a:t>
            </a:r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/>
          <a:srcRect t="2760" b="14056"/>
          <a:stretch>
            <a:fillRect/>
          </a:stretch>
        </p:blipFill>
        <p:spPr bwMode="auto">
          <a:xfrm>
            <a:off x="558800" y="3352800"/>
            <a:ext cx="5209540" cy="384048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67588" name="Picture 4" descr="C:\Users\VisbalMR\Desktop\HO_WORKSHOP\AFRL\SD7003-8deg\qcrit.png"/>
          <p:cNvPicPr>
            <a:picLocks noChangeAspect="1" noChangeArrowheads="1"/>
          </p:cNvPicPr>
          <p:nvPr/>
        </p:nvPicPr>
        <p:blipFill>
          <a:blip r:embed="rId3"/>
          <a:srcRect l="3083" t="14629" r="14783" b="11181"/>
          <a:stretch>
            <a:fillRect/>
          </a:stretch>
        </p:blipFill>
        <p:spPr bwMode="auto">
          <a:xfrm>
            <a:off x="6197600" y="3657600"/>
            <a:ext cx="6484801" cy="32918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30400" y="27432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ISU,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-order SD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40600" y="2819400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/>
              <a:t>AFRL,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–order compact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Pages>0</Pages>
  <Words>484</Words>
  <Characters>0</Characters>
  <Application>Microsoft Office PowerPoint</Application>
  <PresentationFormat>Custom</PresentationFormat>
  <Lines>0</Lines>
  <Paragraphs>188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Title &amp; Subtitle</vt:lpstr>
      <vt:lpstr>Title &amp; Bullets</vt:lpstr>
      <vt:lpstr>Title &amp; Bullets - 2 Column</vt:lpstr>
      <vt:lpstr>Title - Top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Photo - 2 Up Portrait &amp; Landscape</vt:lpstr>
      <vt:lpstr>Photo - 4 Up</vt:lpstr>
      <vt:lpstr>Blank</vt:lpstr>
      <vt:lpstr>Photo - Vertical</vt:lpstr>
      <vt:lpstr>Photo - Horizontal</vt:lpstr>
      <vt:lpstr>Photo - 2 Up Landscape</vt:lpstr>
      <vt:lpstr>Case 3.3 Summary Transitional Flow Over the SD7003 Airfoil  1st  International Workshop on High-Order CFD Methods 7-8 Jan 2012, Nashville, TN</vt:lpstr>
      <vt:lpstr>Case 3.3 Description</vt:lpstr>
      <vt:lpstr>Case 3.3 Challenges</vt:lpstr>
      <vt:lpstr>Case 3.3 Contributors</vt:lpstr>
      <vt:lpstr>AFRL &amp; CENAERO Comparison load histories, α = 4°</vt:lpstr>
      <vt:lpstr>AFRL &amp; CENAERO Comparison mean flow, α = 4°</vt:lpstr>
      <vt:lpstr>AFRL &amp; CENAERO Comparison Skin friction and pressure coefficient, α = 4°</vt:lpstr>
      <vt:lpstr>AFRL &amp; CENAERO Comparison Velocity and mean-squared fluctuations, α = 4°</vt:lpstr>
      <vt:lpstr>AFRL &amp; ISU Comparison Q-criterion,  α = 8°</vt:lpstr>
      <vt:lpstr>AFRL &amp; ISU Comparison α = 8°</vt:lpstr>
      <vt:lpstr>computational resources</vt:lpstr>
      <vt:lpstr>Effect of grid resolution Skin friction and pressure coefficient</vt:lpstr>
      <vt:lpstr>Effect of filter coefficient Skin friction and pressure coefficient</vt:lpstr>
      <vt:lpstr>ILES vs. SGS-based LES Skin friction and pressure coefficient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Transitional Flow Over the SD7003 Airfoil High-Order Workshop Case 3.3</dc:title>
  <dc:creator>Visbal, Miguel R Civ USAF AFMC AFRL/RBAC</dc:creator>
  <cp:lastModifiedBy>VisbalMR</cp:lastModifiedBy>
  <cp:revision>73</cp:revision>
  <dcterms:modified xsi:type="dcterms:W3CDTF">2012-01-08T20:39:43Z</dcterms:modified>
</cp:coreProperties>
</file>